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4"/>
  </p:notesMasterIdLst>
  <p:sldIdLst>
    <p:sldId id="326" r:id="rId2"/>
    <p:sldId id="258" r:id="rId3"/>
    <p:sldId id="259" r:id="rId4"/>
    <p:sldId id="260" r:id="rId5"/>
    <p:sldId id="261" r:id="rId6"/>
    <p:sldId id="262" r:id="rId7"/>
    <p:sldId id="327"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6" r:id="rId30"/>
    <p:sldId id="288" r:id="rId31"/>
    <p:sldId id="289" r:id="rId32"/>
    <p:sldId id="290" r:id="rId33"/>
    <p:sldId id="291" r:id="rId34"/>
    <p:sldId id="292" r:id="rId35"/>
    <p:sldId id="293" r:id="rId36"/>
    <p:sldId id="294" r:id="rId37"/>
    <p:sldId id="331" r:id="rId38"/>
    <p:sldId id="295" r:id="rId39"/>
    <p:sldId id="296" r:id="rId40"/>
    <p:sldId id="297" r:id="rId41"/>
    <p:sldId id="298" r:id="rId42"/>
    <p:sldId id="328" r:id="rId43"/>
    <p:sldId id="299" r:id="rId44"/>
    <p:sldId id="300" r:id="rId45"/>
    <p:sldId id="329" r:id="rId46"/>
    <p:sldId id="330" r:id="rId47"/>
    <p:sldId id="302" r:id="rId48"/>
    <p:sldId id="303" r:id="rId49"/>
    <p:sldId id="304" r:id="rId50"/>
    <p:sldId id="305" r:id="rId51"/>
    <p:sldId id="306" r:id="rId52"/>
    <p:sldId id="307" r:id="rId53"/>
  </p:sldIdLst>
  <p:sldSz cx="9144000" cy="5143500" type="screen16x9"/>
  <p:notesSz cx="6858000" cy="9144000"/>
  <p:embeddedFontLst>
    <p:embeddedFont>
      <p:font typeface="Arial Black" panose="020B0A04020102020204" pitchFamily="34" charset="0"/>
      <p:bold r:id="rId55"/>
    </p:embeddedFont>
    <p:embeddedFont>
      <p:font typeface="Cambria" panose="02040503050406030204" pitchFamily="18" charset="0"/>
      <p:regular r:id="rId56"/>
      <p:bold r:id="rId57"/>
      <p:italic r:id="rId58"/>
      <p:boldItalic r:id="rId59"/>
    </p:embeddedFont>
    <p:embeddedFont>
      <p:font typeface="Open Sans" panose="020B0606030504020204" pitchFamily="34" charset="0"/>
      <p:regular r:id="rId60"/>
      <p:bold r:id="rId61"/>
      <p:italic r:id="rId62"/>
      <p:boldItalic r:id="rId63"/>
    </p:embeddedFont>
    <p:embeddedFont>
      <p:font typeface="Source Code Pro" panose="020B0509030403020204" pitchFamily="49"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7562"/>
    <a:srgbClr val="B4B5AC"/>
    <a:srgbClr val="E5E6D6"/>
    <a:srgbClr val="947AA6"/>
    <a:srgbClr val="C0ED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27E30B-9041-4670-5E88-D3AF79598530}" v="129" dt="2024-09-11T19:21:30.401"/>
  </p1510:revLst>
</p1510:revInfo>
</file>

<file path=ppt/tableStyles.xml><?xml version="1.0" encoding="utf-8"?>
<a:tblStyleLst xmlns:a="http://schemas.openxmlformats.org/drawingml/2006/main" def="{76170007-C572-4F7D-A31E-377E43F5256D}">
  <a:tblStyle styleId="{76170007-C572-4F7D-A31E-377E43F5256D}" styleName="Table_0">
    <a:wholeTbl>
      <a:tcTxStyle b="off" i="off">
        <a:font>
          <a:latin typeface="Arial"/>
          <a:ea typeface="Arial"/>
          <a:cs typeface="Arial"/>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FF4F4"/>
          </a:solidFill>
        </a:fill>
      </a:tcStyle>
    </a:wholeTbl>
    <a:band1H>
      <a:tcTxStyle/>
      <a:tcStyle>
        <a:tcBdr/>
        <a:fill>
          <a:solidFill>
            <a:srgbClr val="DEE8E8"/>
          </a:solidFill>
        </a:fill>
      </a:tcStyle>
    </a:band1H>
    <a:band2H>
      <a:tcTxStyle/>
      <a:tcStyle>
        <a:tcBdr/>
      </a:tcStyle>
    </a:band2H>
    <a:band1V>
      <a:tcTxStyle/>
      <a:tcStyle>
        <a:tcBdr/>
        <a:fill>
          <a:solidFill>
            <a:srgbClr val="DEE8E8"/>
          </a:solidFill>
        </a:fill>
      </a:tcStyle>
    </a:band1V>
    <a:band2V>
      <a:tcTxStyle/>
      <a:tcStyle>
        <a:tcBdr/>
      </a:tcStyle>
    </a:band2V>
    <a:lastCol>
      <a:tcTxStyle b="on" i="off">
        <a:font>
          <a:latin typeface="Arial"/>
          <a:ea typeface="Arial"/>
          <a:cs typeface="Arial"/>
        </a:font>
        <a:srgbClr val="FFFFFF"/>
      </a:tcTxStyle>
      <a:tcStyle>
        <a:tcBdr/>
        <a:fill>
          <a:solidFill>
            <a:srgbClr val="9DBFBE"/>
          </a:solidFill>
        </a:fill>
      </a:tcStyle>
    </a:lastCol>
    <a:firstCol>
      <a:tcTxStyle b="on" i="off">
        <a:font>
          <a:latin typeface="Arial"/>
          <a:ea typeface="Arial"/>
          <a:cs typeface="Arial"/>
        </a:font>
        <a:srgbClr val="FFFFFF"/>
      </a:tcTxStyle>
      <a:tcStyle>
        <a:tcBdr/>
        <a:fill>
          <a:solidFill>
            <a:srgbClr val="9DBFBE"/>
          </a:solidFill>
        </a:fill>
      </a:tcStyle>
    </a:firstCol>
    <a:lastRow>
      <a:tcTxStyle b="on" i="off">
        <a:font>
          <a:latin typeface="Arial"/>
          <a:ea typeface="Arial"/>
          <a:cs typeface="Arial"/>
        </a:font>
        <a:srgbClr val="FFFFFF"/>
      </a:tcTxStyle>
      <a:tcStyle>
        <a:tcBdr>
          <a:top>
            <a:ln w="38100" cap="flat" cmpd="sng">
              <a:solidFill>
                <a:srgbClr val="FFFFFF"/>
              </a:solidFill>
              <a:prstDash val="solid"/>
              <a:round/>
              <a:headEnd type="none" w="sm" len="sm"/>
              <a:tailEnd type="none" w="sm" len="sm"/>
            </a:ln>
          </a:top>
        </a:tcBdr>
        <a:fill>
          <a:solidFill>
            <a:srgbClr val="9DBFBE"/>
          </a:solidFill>
        </a:fill>
      </a:tcStyle>
    </a:lastRow>
    <a:seCell>
      <a:tcTxStyle/>
      <a:tcStyle>
        <a:tcBdr/>
      </a:tcStyle>
    </a:seCell>
    <a:swCell>
      <a:tcTxStyle/>
      <a:tcStyle>
        <a:tcBdr/>
      </a:tcStyle>
    </a:swCell>
    <a:firstRow>
      <a:tcTxStyle b="on" i="off">
        <a:font>
          <a:latin typeface="Arial"/>
          <a:ea typeface="Arial"/>
          <a:cs typeface="Arial"/>
        </a:font>
        <a:srgbClr val="FFFFFF"/>
      </a:tcTxStyle>
      <a:tcStyle>
        <a:tcBdr>
          <a:bottom>
            <a:ln w="38100" cap="flat" cmpd="sng">
              <a:solidFill>
                <a:srgbClr val="FFFFFF"/>
              </a:solidFill>
              <a:prstDash val="solid"/>
              <a:round/>
              <a:headEnd type="none" w="sm" len="sm"/>
              <a:tailEnd type="none" w="sm" len="sm"/>
            </a:ln>
          </a:bottom>
        </a:tcBdr>
        <a:fill>
          <a:solidFill>
            <a:srgbClr val="9DBFBE"/>
          </a:solidFill>
        </a:fill>
      </a:tcStyle>
    </a:firstRow>
    <a:neCell>
      <a:tcTxStyle/>
      <a:tcStyle>
        <a:tcBdr/>
      </a:tcStyle>
    </a:neCell>
    <a:nwCell>
      <a:tcTxStyle/>
      <a:tcStyle>
        <a:tcBdr/>
      </a:tcStyle>
    </a:nwCell>
  </a:tblStyle>
  <a:tblStyle styleId="{82666118-BF6F-40E3-8CC7-FC24821EE62F}"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9.fntdata"/><Relationship Id="rId6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lan, Wayana" userId="S::wdolan_usgs.gov#ext#@adminliveunc.onmicrosoft.com::a3917d5e-0871-4074-bc11-7483e33a703f" providerId="AD" clId="Web-{D12C29FA-4AA8-A6B7-A994-AE8C45EA7AFE}"/>
    <pc:docChg chg="addSld delSld modSld sldOrd">
      <pc:chgData name="Dolan, Wayana" userId="S::wdolan_usgs.gov#ext#@adminliveunc.onmicrosoft.com::a3917d5e-0871-4074-bc11-7483e33a703f" providerId="AD" clId="Web-{D12C29FA-4AA8-A6B7-A994-AE8C45EA7AFE}" dt="2024-06-25T23:28:48.706" v="1179" actId="20577"/>
      <pc:docMkLst>
        <pc:docMk/>
      </pc:docMkLst>
      <pc:sldChg chg="delSp modSp del">
        <pc:chgData name="Dolan, Wayana" userId="S::wdolan_usgs.gov#ext#@adminliveunc.onmicrosoft.com::a3917d5e-0871-4074-bc11-7483e33a703f" providerId="AD" clId="Web-{D12C29FA-4AA8-A6B7-A994-AE8C45EA7AFE}" dt="2024-06-25T18:23:49.564" v="152"/>
        <pc:sldMkLst>
          <pc:docMk/>
          <pc:sldMk cId="0" sldId="256"/>
        </pc:sldMkLst>
        <pc:spChg chg="mod">
          <ac:chgData name="Dolan, Wayana" userId="S::wdolan_usgs.gov#ext#@adminliveunc.onmicrosoft.com::a3917d5e-0871-4074-bc11-7483e33a703f" providerId="AD" clId="Web-{D12C29FA-4AA8-A6B7-A994-AE8C45EA7AFE}" dt="2024-06-25T18:07:17.729" v="16" actId="20577"/>
          <ac:spMkLst>
            <pc:docMk/>
            <pc:sldMk cId="0" sldId="256"/>
            <ac:spMk id="61" creationId="{00000000-0000-0000-0000-000000000000}"/>
          </ac:spMkLst>
        </pc:spChg>
        <pc:spChg chg="del">
          <ac:chgData name="Dolan, Wayana" userId="S::wdolan_usgs.gov#ext#@adminliveunc.onmicrosoft.com::a3917d5e-0871-4074-bc11-7483e33a703f" providerId="AD" clId="Web-{D12C29FA-4AA8-A6B7-A994-AE8C45EA7AFE}" dt="2024-06-25T18:06:33.572" v="1"/>
          <ac:spMkLst>
            <pc:docMk/>
            <pc:sldMk cId="0" sldId="256"/>
            <ac:spMk id="65" creationId="{00000000-0000-0000-0000-000000000000}"/>
          </ac:spMkLst>
        </pc:spChg>
      </pc:sldChg>
      <pc:sldChg chg="del">
        <pc:chgData name="Dolan, Wayana" userId="S::wdolan_usgs.gov#ext#@adminliveunc.onmicrosoft.com::a3917d5e-0871-4074-bc11-7483e33a703f" providerId="AD" clId="Web-{D12C29FA-4AA8-A6B7-A994-AE8C45EA7AFE}" dt="2024-06-25T18:06:27.478" v="0"/>
        <pc:sldMkLst>
          <pc:docMk/>
          <pc:sldMk cId="0" sldId="257"/>
        </pc:sldMkLst>
      </pc:sldChg>
      <pc:sldChg chg="addSp delSp modSp modNotes">
        <pc:chgData name="Dolan, Wayana" userId="S::wdolan_usgs.gov#ext#@adminliveunc.onmicrosoft.com::a3917d5e-0871-4074-bc11-7483e33a703f" providerId="AD" clId="Web-{D12C29FA-4AA8-A6B7-A994-AE8C45EA7AFE}" dt="2024-06-25T18:13:32.791" v="145" actId="1076"/>
        <pc:sldMkLst>
          <pc:docMk/>
          <pc:sldMk cId="0" sldId="260"/>
        </pc:sldMkLst>
        <pc:spChg chg="add del mod">
          <ac:chgData name="Dolan, Wayana" userId="S::wdolan_usgs.gov#ext#@adminliveunc.onmicrosoft.com::a3917d5e-0871-4074-bc11-7483e33a703f" providerId="AD" clId="Web-{D12C29FA-4AA8-A6B7-A994-AE8C45EA7AFE}" dt="2024-06-25T18:12:36.585" v="110"/>
          <ac:spMkLst>
            <pc:docMk/>
            <pc:sldMk cId="0" sldId="260"/>
            <ac:spMk id="2" creationId="{ECA35250-765A-3F04-6545-45E446DCC2C3}"/>
          </ac:spMkLst>
        </pc:spChg>
        <pc:spChg chg="add mod">
          <ac:chgData name="Dolan, Wayana" userId="S::wdolan_usgs.gov#ext#@adminliveunc.onmicrosoft.com::a3917d5e-0871-4074-bc11-7483e33a703f" providerId="AD" clId="Web-{D12C29FA-4AA8-A6B7-A994-AE8C45EA7AFE}" dt="2024-06-25T18:13:32.791" v="145" actId="1076"/>
          <ac:spMkLst>
            <pc:docMk/>
            <pc:sldMk cId="0" sldId="260"/>
            <ac:spMk id="3" creationId="{36E83373-1DB9-254E-80C3-556D3A64703E}"/>
          </ac:spMkLst>
        </pc:spChg>
      </pc:sldChg>
      <pc:sldChg chg="addSp modNotes">
        <pc:chgData name="Dolan, Wayana" userId="S::wdolan_usgs.gov#ext#@adminliveunc.onmicrosoft.com::a3917d5e-0871-4074-bc11-7483e33a703f" providerId="AD" clId="Web-{D12C29FA-4AA8-A6B7-A994-AE8C45EA7AFE}" dt="2024-06-25T18:13:35.713" v="146"/>
        <pc:sldMkLst>
          <pc:docMk/>
          <pc:sldMk cId="0" sldId="261"/>
        </pc:sldMkLst>
        <pc:spChg chg="add">
          <ac:chgData name="Dolan, Wayana" userId="S::wdolan_usgs.gov#ext#@adminliveunc.onmicrosoft.com::a3917d5e-0871-4074-bc11-7483e33a703f" providerId="AD" clId="Web-{D12C29FA-4AA8-A6B7-A994-AE8C45EA7AFE}" dt="2024-06-25T18:13:35.713" v="146"/>
          <ac:spMkLst>
            <pc:docMk/>
            <pc:sldMk cId="0" sldId="261"/>
            <ac:spMk id="3" creationId="{BAAD0F30-D7CD-82AB-1131-23C098DC59ED}"/>
          </ac:spMkLst>
        </pc:spChg>
      </pc:sldChg>
      <pc:sldChg chg="addSp modSp">
        <pc:chgData name="Dolan, Wayana" userId="S::wdolan_usgs.gov#ext#@adminliveunc.onmicrosoft.com::a3917d5e-0871-4074-bc11-7483e33a703f" providerId="AD" clId="Web-{D12C29FA-4AA8-A6B7-A994-AE8C45EA7AFE}" dt="2024-06-25T18:39:15.381" v="186" actId="20577"/>
        <pc:sldMkLst>
          <pc:docMk/>
          <pc:sldMk cId="0" sldId="263"/>
        </pc:sldMkLst>
        <pc:spChg chg="mod">
          <ac:chgData name="Dolan, Wayana" userId="S::wdolan_usgs.gov#ext#@adminliveunc.onmicrosoft.com::a3917d5e-0871-4074-bc11-7483e33a703f" providerId="AD" clId="Web-{D12C29FA-4AA8-A6B7-A994-AE8C45EA7AFE}" dt="2024-06-25T18:39:15.381" v="186" actId="20577"/>
          <ac:spMkLst>
            <pc:docMk/>
            <pc:sldMk cId="0" sldId="263"/>
            <ac:spMk id="117" creationId="{00000000-0000-0000-0000-000000000000}"/>
          </ac:spMkLst>
        </pc:spChg>
        <pc:picChg chg="add mod">
          <ac:chgData name="Dolan, Wayana" userId="S::wdolan_usgs.gov#ext#@adminliveunc.onmicrosoft.com::a3917d5e-0871-4074-bc11-7483e33a703f" providerId="AD" clId="Web-{D12C29FA-4AA8-A6B7-A994-AE8C45EA7AFE}" dt="2024-06-25T18:33:34.352" v="180" actId="1076"/>
          <ac:picMkLst>
            <pc:docMk/>
            <pc:sldMk cId="0" sldId="263"/>
            <ac:picMk id="3" creationId="{142D9D8E-61DF-119C-77CD-73065B5F212B}"/>
          </ac:picMkLst>
        </pc:picChg>
      </pc:sldChg>
      <pc:sldChg chg="del">
        <pc:chgData name="Dolan, Wayana" userId="S::wdolan_usgs.gov#ext#@adminliveunc.onmicrosoft.com::a3917d5e-0871-4074-bc11-7483e33a703f" providerId="AD" clId="Web-{D12C29FA-4AA8-A6B7-A994-AE8C45EA7AFE}" dt="2024-06-25T18:33:37.180" v="181"/>
        <pc:sldMkLst>
          <pc:docMk/>
          <pc:sldMk cId="0" sldId="264"/>
        </pc:sldMkLst>
      </pc:sldChg>
      <pc:sldChg chg="addSp">
        <pc:chgData name="Dolan, Wayana" userId="S::wdolan_usgs.gov#ext#@adminliveunc.onmicrosoft.com::a3917d5e-0871-4074-bc11-7483e33a703f" providerId="AD" clId="Web-{D12C29FA-4AA8-A6B7-A994-AE8C45EA7AFE}" dt="2024-06-25T18:13:40.760" v="147"/>
        <pc:sldMkLst>
          <pc:docMk/>
          <pc:sldMk cId="0" sldId="266"/>
        </pc:sldMkLst>
        <pc:spChg chg="add">
          <ac:chgData name="Dolan, Wayana" userId="S::wdolan_usgs.gov#ext#@adminliveunc.onmicrosoft.com::a3917d5e-0871-4074-bc11-7483e33a703f" providerId="AD" clId="Web-{D12C29FA-4AA8-A6B7-A994-AE8C45EA7AFE}" dt="2024-06-25T18:13:40.760" v="147"/>
          <ac:spMkLst>
            <pc:docMk/>
            <pc:sldMk cId="0" sldId="266"/>
            <ac:spMk id="3" creationId="{F8CBEEC9-F30B-D89F-6D95-0E772BF5C0FE}"/>
          </ac:spMkLst>
        </pc:spChg>
      </pc:sldChg>
      <pc:sldChg chg="addSp modSp">
        <pc:chgData name="Dolan, Wayana" userId="S::wdolan_usgs.gov#ext#@adminliveunc.onmicrosoft.com::a3917d5e-0871-4074-bc11-7483e33a703f" providerId="AD" clId="Web-{D12C29FA-4AA8-A6B7-A994-AE8C45EA7AFE}" dt="2024-06-25T18:13:51.276" v="150"/>
        <pc:sldMkLst>
          <pc:docMk/>
          <pc:sldMk cId="0" sldId="269"/>
        </pc:sldMkLst>
        <pc:spChg chg="add mod">
          <ac:chgData name="Dolan, Wayana" userId="S::wdolan_usgs.gov#ext#@adminliveunc.onmicrosoft.com::a3917d5e-0871-4074-bc11-7483e33a703f" providerId="AD" clId="Web-{D12C29FA-4AA8-A6B7-A994-AE8C45EA7AFE}" dt="2024-06-25T18:13:51.276" v="150"/>
          <ac:spMkLst>
            <pc:docMk/>
            <pc:sldMk cId="0" sldId="269"/>
            <ac:spMk id="3" creationId="{C53BD7EC-6124-B2A8-23D0-E24C672E4769}"/>
          </ac:spMkLst>
        </pc:spChg>
      </pc:sldChg>
      <pc:sldChg chg="del">
        <pc:chgData name="Dolan, Wayana" userId="S::wdolan_usgs.gov#ext#@adminliveunc.onmicrosoft.com::a3917d5e-0871-4074-bc11-7483e33a703f" providerId="AD" clId="Web-{D12C29FA-4AA8-A6B7-A994-AE8C45EA7AFE}" dt="2024-06-25T18:56:31.920" v="193"/>
        <pc:sldMkLst>
          <pc:docMk/>
          <pc:sldMk cId="0" sldId="281"/>
        </pc:sldMkLst>
      </pc:sldChg>
      <pc:sldChg chg="modSp">
        <pc:chgData name="Dolan, Wayana" userId="S::wdolan_usgs.gov#ext#@adminliveunc.onmicrosoft.com::a3917d5e-0871-4074-bc11-7483e33a703f" providerId="AD" clId="Web-{D12C29FA-4AA8-A6B7-A994-AE8C45EA7AFE}" dt="2024-06-25T18:57:25.750" v="194" actId="20577"/>
        <pc:sldMkLst>
          <pc:docMk/>
          <pc:sldMk cId="0" sldId="284"/>
        </pc:sldMkLst>
        <pc:spChg chg="mod">
          <ac:chgData name="Dolan, Wayana" userId="S::wdolan_usgs.gov#ext#@adminliveunc.onmicrosoft.com::a3917d5e-0871-4074-bc11-7483e33a703f" providerId="AD" clId="Web-{D12C29FA-4AA8-A6B7-A994-AE8C45EA7AFE}" dt="2024-06-25T18:57:25.750" v="194" actId="20577"/>
          <ac:spMkLst>
            <pc:docMk/>
            <pc:sldMk cId="0" sldId="284"/>
            <ac:spMk id="296" creationId="{00000000-0000-0000-0000-000000000000}"/>
          </ac:spMkLst>
        </pc:spChg>
      </pc:sldChg>
      <pc:sldChg chg="modSp">
        <pc:chgData name="Dolan, Wayana" userId="S::wdolan_usgs.gov#ext#@adminliveunc.onmicrosoft.com::a3917d5e-0871-4074-bc11-7483e33a703f" providerId="AD" clId="Web-{D12C29FA-4AA8-A6B7-A994-AE8C45EA7AFE}" dt="2024-06-25T18:57:36.266" v="195" actId="20577"/>
        <pc:sldMkLst>
          <pc:docMk/>
          <pc:sldMk cId="0" sldId="285"/>
        </pc:sldMkLst>
        <pc:spChg chg="mod">
          <ac:chgData name="Dolan, Wayana" userId="S::wdolan_usgs.gov#ext#@adminliveunc.onmicrosoft.com::a3917d5e-0871-4074-bc11-7483e33a703f" providerId="AD" clId="Web-{D12C29FA-4AA8-A6B7-A994-AE8C45EA7AFE}" dt="2024-06-25T18:57:36.266" v="195" actId="20577"/>
          <ac:spMkLst>
            <pc:docMk/>
            <pc:sldMk cId="0" sldId="285"/>
            <ac:spMk id="304" creationId="{00000000-0000-0000-0000-000000000000}"/>
          </ac:spMkLst>
        </pc:spChg>
      </pc:sldChg>
      <pc:sldChg chg="del">
        <pc:chgData name="Dolan, Wayana" userId="S::wdolan_usgs.gov#ext#@adminliveunc.onmicrosoft.com::a3917d5e-0871-4074-bc11-7483e33a703f" providerId="AD" clId="Web-{D12C29FA-4AA8-A6B7-A994-AE8C45EA7AFE}" dt="2024-06-25T18:59:15.832" v="196"/>
        <pc:sldMkLst>
          <pc:docMk/>
          <pc:sldMk cId="0" sldId="287"/>
        </pc:sldMkLst>
      </pc:sldChg>
      <pc:sldChg chg="add del">
        <pc:chgData name="Dolan, Wayana" userId="S::wdolan_usgs.gov#ext#@adminliveunc.onmicrosoft.com::a3917d5e-0871-4074-bc11-7483e33a703f" providerId="AD" clId="Web-{D12C29FA-4AA8-A6B7-A994-AE8C45EA7AFE}" dt="2024-06-25T23:23:10.897" v="960"/>
        <pc:sldMkLst>
          <pc:docMk/>
          <pc:sldMk cId="0" sldId="290"/>
        </pc:sldMkLst>
      </pc:sldChg>
      <pc:sldChg chg="add del">
        <pc:chgData name="Dolan, Wayana" userId="S::wdolan_usgs.gov#ext#@adminliveunc.onmicrosoft.com::a3917d5e-0871-4074-bc11-7483e33a703f" providerId="AD" clId="Web-{D12C29FA-4AA8-A6B7-A994-AE8C45EA7AFE}" dt="2024-06-25T23:23:10.897" v="961"/>
        <pc:sldMkLst>
          <pc:docMk/>
          <pc:sldMk cId="0" sldId="291"/>
        </pc:sldMkLst>
      </pc:sldChg>
      <pc:sldChg chg="addSp modSp add del delAnim">
        <pc:chgData name="Dolan, Wayana" userId="S::wdolan_usgs.gov#ext#@adminliveunc.onmicrosoft.com::a3917d5e-0871-4074-bc11-7483e33a703f" providerId="AD" clId="Web-{D12C29FA-4AA8-A6B7-A994-AE8C45EA7AFE}" dt="2024-06-25T23:23:10.897" v="962"/>
        <pc:sldMkLst>
          <pc:docMk/>
          <pc:sldMk cId="0" sldId="292"/>
        </pc:sldMkLst>
        <pc:spChg chg="add mod">
          <ac:chgData name="Dolan, Wayana" userId="S::wdolan_usgs.gov#ext#@adminliveunc.onmicrosoft.com::a3917d5e-0871-4074-bc11-7483e33a703f" providerId="AD" clId="Web-{D12C29FA-4AA8-A6B7-A994-AE8C45EA7AFE}" dt="2024-06-25T23:04:53.562" v="786" actId="1076"/>
          <ac:spMkLst>
            <pc:docMk/>
            <pc:sldMk cId="0" sldId="292"/>
            <ac:spMk id="2" creationId="{42207ECA-7A71-1195-119B-3C7B0DD0758D}"/>
          </ac:spMkLst>
        </pc:spChg>
      </pc:sldChg>
      <pc:sldChg chg="addSp modSp add del modNotes">
        <pc:chgData name="Dolan, Wayana" userId="S::wdolan_usgs.gov#ext#@adminliveunc.onmicrosoft.com::a3917d5e-0871-4074-bc11-7483e33a703f" providerId="AD" clId="Web-{D12C29FA-4AA8-A6B7-A994-AE8C45EA7AFE}" dt="2024-06-25T23:23:10.913" v="963"/>
        <pc:sldMkLst>
          <pc:docMk/>
          <pc:sldMk cId="0" sldId="293"/>
        </pc:sldMkLst>
        <pc:spChg chg="add mod">
          <ac:chgData name="Dolan, Wayana" userId="S::wdolan_usgs.gov#ext#@adminliveunc.onmicrosoft.com::a3917d5e-0871-4074-bc11-7483e33a703f" providerId="AD" clId="Web-{D12C29FA-4AA8-A6B7-A994-AE8C45EA7AFE}" dt="2024-06-25T23:14:13.909" v="891" actId="1076"/>
          <ac:spMkLst>
            <pc:docMk/>
            <pc:sldMk cId="0" sldId="293"/>
            <ac:spMk id="2" creationId="{2B871C3B-307C-5AD4-B3D7-20144CEAC28C}"/>
          </ac:spMkLst>
        </pc:spChg>
        <pc:picChg chg="mod">
          <ac:chgData name="Dolan, Wayana" userId="S::wdolan_usgs.gov#ext#@adminliveunc.onmicrosoft.com::a3917d5e-0871-4074-bc11-7483e33a703f" providerId="AD" clId="Web-{D12C29FA-4AA8-A6B7-A994-AE8C45EA7AFE}" dt="2024-06-25T23:14:05.628" v="889" actId="1076"/>
          <ac:picMkLst>
            <pc:docMk/>
            <pc:sldMk cId="0" sldId="293"/>
            <ac:picMk id="362" creationId="{00000000-0000-0000-0000-000000000000}"/>
          </ac:picMkLst>
        </pc:picChg>
      </pc:sldChg>
      <pc:sldChg chg="delSp modSp add del delAnim">
        <pc:chgData name="Dolan, Wayana" userId="S::wdolan_usgs.gov#ext#@adminliveunc.onmicrosoft.com::a3917d5e-0871-4074-bc11-7483e33a703f" providerId="AD" clId="Web-{D12C29FA-4AA8-A6B7-A994-AE8C45EA7AFE}" dt="2024-06-25T23:23:10.913" v="964"/>
        <pc:sldMkLst>
          <pc:docMk/>
          <pc:sldMk cId="0" sldId="294"/>
        </pc:sldMkLst>
        <pc:picChg chg="del mod">
          <ac:chgData name="Dolan, Wayana" userId="S::wdolan_usgs.gov#ext#@adminliveunc.onmicrosoft.com::a3917d5e-0871-4074-bc11-7483e33a703f" providerId="AD" clId="Web-{D12C29FA-4AA8-A6B7-A994-AE8C45EA7AFE}" dt="2024-06-25T23:05:11.922" v="789"/>
          <ac:picMkLst>
            <pc:docMk/>
            <pc:sldMk cId="0" sldId="294"/>
            <ac:picMk id="369" creationId="{00000000-0000-0000-0000-000000000000}"/>
          </ac:picMkLst>
        </pc:picChg>
        <pc:picChg chg="del">
          <ac:chgData name="Dolan, Wayana" userId="S::wdolan_usgs.gov#ext#@adminliveunc.onmicrosoft.com::a3917d5e-0871-4074-bc11-7483e33a703f" providerId="AD" clId="Web-{D12C29FA-4AA8-A6B7-A994-AE8C45EA7AFE}" dt="2024-06-25T23:05:13.031" v="790"/>
          <ac:picMkLst>
            <pc:docMk/>
            <pc:sldMk cId="0" sldId="294"/>
            <ac:picMk id="370" creationId="{00000000-0000-0000-0000-000000000000}"/>
          </ac:picMkLst>
        </pc:picChg>
      </pc:sldChg>
      <pc:sldChg chg="delSp modSp add del">
        <pc:chgData name="Dolan, Wayana" userId="S::wdolan_usgs.gov#ext#@adminliveunc.onmicrosoft.com::a3917d5e-0871-4074-bc11-7483e33a703f" providerId="AD" clId="Web-{D12C29FA-4AA8-A6B7-A994-AE8C45EA7AFE}" dt="2024-06-25T23:28:48.706" v="1179" actId="20577"/>
        <pc:sldMkLst>
          <pc:docMk/>
          <pc:sldMk cId="0" sldId="295"/>
        </pc:sldMkLst>
        <pc:spChg chg="mod">
          <ac:chgData name="Dolan, Wayana" userId="S::wdolan_usgs.gov#ext#@adminliveunc.onmicrosoft.com::a3917d5e-0871-4074-bc11-7483e33a703f" providerId="AD" clId="Web-{D12C29FA-4AA8-A6B7-A994-AE8C45EA7AFE}" dt="2024-06-25T23:28:48.706" v="1179" actId="20577"/>
          <ac:spMkLst>
            <pc:docMk/>
            <pc:sldMk cId="0" sldId="295"/>
            <ac:spMk id="376" creationId="{00000000-0000-0000-0000-000000000000}"/>
          </ac:spMkLst>
        </pc:spChg>
        <pc:spChg chg="mod">
          <ac:chgData name="Dolan, Wayana" userId="S::wdolan_usgs.gov#ext#@adminliveunc.onmicrosoft.com::a3917d5e-0871-4074-bc11-7483e33a703f" providerId="AD" clId="Web-{D12C29FA-4AA8-A6B7-A994-AE8C45EA7AFE}" dt="2024-06-25T23:28:40.924" v="1178" actId="20577"/>
          <ac:spMkLst>
            <pc:docMk/>
            <pc:sldMk cId="0" sldId="295"/>
            <ac:spMk id="377" creationId="{00000000-0000-0000-0000-000000000000}"/>
          </ac:spMkLst>
        </pc:spChg>
        <pc:spChg chg="del mod">
          <ac:chgData name="Dolan, Wayana" userId="S::wdolan_usgs.gov#ext#@adminliveunc.onmicrosoft.com::a3917d5e-0871-4074-bc11-7483e33a703f" providerId="AD" clId="Web-{D12C29FA-4AA8-A6B7-A994-AE8C45EA7AFE}" dt="2024-06-25T23:15:56.100" v="929"/>
          <ac:spMkLst>
            <pc:docMk/>
            <pc:sldMk cId="0" sldId="295"/>
            <ac:spMk id="378" creationId="{00000000-0000-0000-0000-000000000000}"/>
          </ac:spMkLst>
        </pc:spChg>
      </pc:sldChg>
      <pc:sldChg chg="modSp add del">
        <pc:chgData name="Dolan, Wayana" userId="S::wdolan_usgs.gov#ext#@adminliveunc.onmicrosoft.com::a3917d5e-0871-4074-bc11-7483e33a703f" providerId="AD" clId="Web-{D12C29FA-4AA8-A6B7-A994-AE8C45EA7AFE}" dt="2024-06-25T23:23:10.928" v="967"/>
        <pc:sldMkLst>
          <pc:docMk/>
          <pc:sldMk cId="0" sldId="296"/>
        </pc:sldMkLst>
        <pc:spChg chg="mod">
          <ac:chgData name="Dolan, Wayana" userId="S::wdolan_usgs.gov#ext#@adminliveunc.onmicrosoft.com::a3917d5e-0871-4074-bc11-7483e33a703f" providerId="AD" clId="Web-{D12C29FA-4AA8-A6B7-A994-AE8C45EA7AFE}" dt="2024-06-25T23:16:54.852" v="950" actId="20577"/>
          <ac:spMkLst>
            <pc:docMk/>
            <pc:sldMk cId="0" sldId="296"/>
            <ac:spMk id="383" creationId="{00000000-0000-0000-0000-000000000000}"/>
          </ac:spMkLst>
        </pc:spChg>
      </pc:sldChg>
      <pc:sldChg chg="modSp add del">
        <pc:chgData name="Dolan, Wayana" userId="S::wdolan_usgs.gov#ext#@adminliveunc.onmicrosoft.com::a3917d5e-0871-4074-bc11-7483e33a703f" providerId="AD" clId="Web-{D12C29FA-4AA8-A6B7-A994-AE8C45EA7AFE}" dt="2024-06-25T23:27:01.186" v="1032" actId="20577"/>
        <pc:sldMkLst>
          <pc:docMk/>
          <pc:sldMk cId="0" sldId="297"/>
        </pc:sldMkLst>
        <pc:spChg chg="mod">
          <ac:chgData name="Dolan, Wayana" userId="S::wdolan_usgs.gov#ext#@adminliveunc.onmicrosoft.com::a3917d5e-0871-4074-bc11-7483e33a703f" providerId="AD" clId="Web-{D12C29FA-4AA8-A6B7-A994-AE8C45EA7AFE}" dt="2024-06-25T23:27:01.186" v="1032" actId="20577"/>
          <ac:spMkLst>
            <pc:docMk/>
            <pc:sldMk cId="0" sldId="297"/>
            <ac:spMk id="389" creationId="{00000000-0000-0000-0000-000000000000}"/>
          </ac:spMkLst>
        </pc:spChg>
      </pc:sldChg>
      <pc:sldChg chg="addSp delSp modSp ord delAnim">
        <pc:chgData name="Dolan, Wayana" userId="S::wdolan_usgs.gov#ext#@adminliveunc.onmicrosoft.com::a3917d5e-0871-4074-bc11-7483e33a703f" providerId="AD" clId="Web-{D12C29FA-4AA8-A6B7-A994-AE8C45EA7AFE}" dt="2024-06-25T22:45:14.693" v="405" actId="1076"/>
        <pc:sldMkLst>
          <pc:docMk/>
          <pc:sldMk cId="0" sldId="298"/>
        </pc:sldMkLst>
        <pc:spChg chg="mod">
          <ac:chgData name="Dolan, Wayana" userId="S::wdolan_usgs.gov#ext#@adminliveunc.onmicrosoft.com::a3917d5e-0871-4074-bc11-7483e33a703f" providerId="AD" clId="Web-{D12C29FA-4AA8-A6B7-A994-AE8C45EA7AFE}" dt="2024-06-25T22:29:18.331" v="215" actId="1076"/>
          <ac:spMkLst>
            <pc:docMk/>
            <pc:sldMk cId="0" sldId="298"/>
            <ac:spMk id="397" creationId="{00000000-0000-0000-0000-000000000000}"/>
          </ac:spMkLst>
        </pc:spChg>
        <pc:spChg chg="mod">
          <ac:chgData name="Dolan, Wayana" userId="S::wdolan_usgs.gov#ext#@adminliveunc.onmicrosoft.com::a3917d5e-0871-4074-bc11-7483e33a703f" providerId="AD" clId="Web-{D12C29FA-4AA8-A6B7-A994-AE8C45EA7AFE}" dt="2024-06-25T22:45:14.693" v="405" actId="1076"/>
          <ac:spMkLst>
            <pc:docMk/>
            <pc:sldMk cId="0" sldId="298"/>
            <ac:spMk id="402" creationId="{00000000-0000-0000-0000-000000000000}"/>
          </ac:spMkLst>
        </pc:spChg>
        <pc:spChg chg="add del mod">
          <ac:chgData name="Dolan, Wayana" userId="S::wdolan_usgs.gov#ext#@adminliveunc.onmicrosoft.com::a3917d5e-0871-4074-bc11-7483e33a703f" providerId="AD" clId="Web-{D12C29FA-4AA8-A6B7-A994-AE8C45EA7AFE}" dt="2024-06-25T22:41:46.670" v="348"/>
          <ac:spMkLst>
            <pc:docMk/>
            <pc:sldMk cId="0" sldId="298"/>
            <ac:spMk id="403" creationId="{00000000-0000-0000-0000-000000000000}"/>
          </ac:spMkLst>
        </pc:spChg>
        <pc:picChg chg="mod">
          <ac:chgData name="Dolan, Wayana" userId="S::wdolan_usgs.gov#ext#@adminliveunc.onmicrosoft.com::a3917d5e-0871-4074-bc11-7483e33a703f" providerId="AD" clId="Web-{D12C29FA-4AA8-A6B7-A994-AE8C45EA7AFE}" dt="2024-06-25T22:45:06.755" v="402" actId="1076"/>
          <ac:picMkLst>
            <pc:docMk/>
            <pc:sldMk cId="0" sldId="298"/>
            <ac:picMk id="398" creationId="{00000000-0000-0000-0000-000000000000}"/>
          </ac:picMkLst>
        </pc:picChg>
        <pc:picChg chg="del">
          <ac:chgData name="Dolan, Wayana" userId="S::wdolan_usgs.gov#ext#@adminliveunc.onmicrosoft.com::a3917d5e-0871-4074-bc11-7483e33a703f" providerId="AD" clId="Web-{D12C29FA-4AA8-A6B7-A994-AE8C45EA7AFE}" dt="2024-06-25T22:29:02.893" v="208"/>
          <ac:picMkLst>
            <pc:docMk/>
            <pc:sldMk cId="0" sldId="298"/>
            <ac:picMk id="404" creationId="{00000000-0000-0000-0000-000000000000}"/>
          </ac:picMkLst>
        </pc:picChg>
        <pc:picChg chg="del">
          <ac:chgData name="Dolan, Wayana" userId="S::wdolan_usgs.gov#ext#@adminliveunc.onmicrosoft.com::a3917d5e-0871-4074-bc11-7483e33a703f" providerId="AD" clId="Web-{D12C29FA-4AA8-A6B7-A994-AE8C45EA7AFE}" dt="2024-06-25T22:29:03.956" v="209"/>
          <ac:picMkLst>
            <pc:docMk/>
            <pc:sldMk cId="0" sldId="298"/>
            <ac:picMk id="405" creationId="{00000000-0000-0000-0000-000000000000}"/>
          </ac:picMkLst>
        </pc:picChg>
      </pc:sldChg>
      <pc:sldChg chg="addSp delSp modSp ord">
        <pc:chgData name="Dolan, Wayana" userId="S::wdolan_usgs.gov#ext#@adminliveunc.onmicrosoft.com::a3917d5e-0871-4074-bc11-7483e33a703f" providerId="AD" clId="Web-{D12C29FA-4AA8-A6B7-A994-AE8C45EA7AFE}" dt="2024-06-25T22:51:06.299" v="562" actId="1076"/>
        <pc:sldMkLst>
          <pc:docMk/>
          <pc:sldMk cId="0" sldId="299"/>
        </pc:sldMkLst>
        <pc:spChg chg="add del mod">
          <ac:chgData name="Dolan, Wayana" userId="S::wdolan_usgs.gov#ext#@adminliveunc.onmicrosoft.com::a3917d5e-0871-4074-bc11-7483e33a703f" providerId="AD" clId="Web-{D12C29FA-4AA8-A6B7-A994-AE8C45EA7AFE}" dt="2024-06-25T22:41:51.670" v="349"/>
          <ac:spMkLst>
            <pc:docMk/>
            <pc:sldMk cId="0" sldId="299"/>
            <ac:spMk id="2" creationId="{3507A7EA-7FEA-FEC5-2D56-AAF46012AFD7}"/>
          </ac:spMkLst>
        </pc:spChg>
        <pc:spChg chg="add del mod">
          <ac:chgData name="Dolan, Wayana" userId="S::wdolan_usgs.gov#ext#@adminliveunc.onmicrosoft.com::a3917d5e-0871-4074-bc11-7483e33a703f" providerId="AD" clId="Web-{D12C29FA-4AA8-A6B7-A994-AE8C45EA7AFE}" dt="2024-06-25T22:36:43.691" v="272"/>
          <ac:spMkLst>
            <pc:docMk/>
            <pc:sldMk cId="0" sldId="299"/>
            <ac:spMk id="412" creationId="{00000000-0000-0000-0000-000000000000}"/>
          </ac:spMkLst>
        </pc:spChg>
        <pc:spChg chg="mod">
          <ac:chgData name="Dolan, Wayana" userId="S::wdolan_usgs.gov#ext#@adminliveunc.onmicrosoft.com::a3917d5e-0871-4074-bc11-7483e33a703f" providerId="AD" clId="Web-{D12C29FA-4AA8-A6B7-A994-AE8C45EA7AFE}" dt="2024-06-25T22:51:06.283" v="560" actId="1076"/>
          <ac:spMkLst>
            <pc:docMk/>
            <pc:sldMk cId="0" sldId="299"/>
            <ac:spMk id="414" creationId="{00000000-0000-0000-0000-000000000000}"/>
          </ac:spMkLst>
        </pc:spChg>
        <pc:spChg chg="mod">
          <ac:chgData name="Dolan, Wayana" userId="S::wdolan_usgs.gov#ext#@adminliveunc.onmicrosoft.com::a3917d5e-0871-4074-bc11-7483e33a703f" providerId="AD" clId="Web-{D12C29FA-4AA8-A6B7-A994-AE8C45EA7AFE}" dt="2024-06-25T22:51:06.283" v="561" actId="1076"/>
          <ac:spMkLst>
            <pc:docMk/>
            <pc:sldMk cId="0" sldId="299"/>
            <ac:spMk id="415" creationId="{00000000-0000-0000-0000-000000000000}"/>
          </ac:spMkLst>
        </pc:spChg>
        <pc:spChg chg="mod">
          <ac:chgData name="Dolan, Wayana" userId="S::wdolan_usgs.gov#ext#@adminliveunc.onmicrosoft.com::a3917d5e-0871-4074-bc11-7483e33a703f" providerId="AD" clId="Web-{D12C29FA-4AA8-A6B7-A994-AE8C45EA7AFE}" dt="2024-06-25T22:51:06.299" v="562" actId="1076"/>
          <ac:spMkLst>
            <pc:docMk/>
            <pc:sldMk cId="0" sldId="299"/>
            <ac:spMk id="416" creationId="{00000000-0000-0000-0000-000000000000}"/>
          </ac:spMkLst>
        </pc:spChg>
        <pc:picChg chg="mod">
          <ac:chgData name="Dolan, Wayana" userId="S::wdolan_usgs.gov#ext#@adminliveunc.onmicrosoft.com::a3917d5e-0871-4074-bc11-7483e33a703f" providerId="AD" clId="Web-{D12C29FA-4AA8-A6B7-A994-AE8C45EA7AFE}" dt="2024-06-25T22:50:59.502" v="559" actId="1076"/>
          <ac:picMkLst>
            <pc:docMk/>
            <pc:sldMk cId="0" sldId="299"/>
            <ac:picMk id="413" creationId="{00000000-0000-0000-0000-000000000000}"/>
          </ac:picMkLst>
        </pc:picChg>
      </pc:sldChg>
      <pc:sldChg chg="addSp delSp modSp ord">
        <pc:chgData name="Dolan, Wayana" userId="S::wdolan_usgs.gov#ext#@adminliveunc.onmicrosoft.com::a3917d5e-0871-4074-bc11-7483e33a703f" providerId="AD" clId="Web-{D12C29FA-4AA8-A6B7-A994-AE8C45EA7AFE}" dt="2024-06-25T22:51:13.471" v="566" actId="1076"/>
        <pc:sldMkLst>
          <pc:docMk/>
          <pc:sldMk cId="0" sldId="300"/>
        </pc:sldMkLst>
        <pc:spChg chg="add del mod">
          <ac:chgData name="Dolan, Wayana" userId="S::wdolan_usgs.gov#ext#@adminliveunc.onmicrosoft.com::a3917d5e-0871-4074-bc11-7483e33a703f" providerId="AD" clId="Web-{D12C29FA-4AA8-A6B7-A994-AE8C45EA7AFE}" dt="2024-06-25T22:41:53.670" v="350"/>
          <ac:spMkLst>
            <pc:docMk/>
            <pc:sldMk cId="0" sldId="300"/>
            <ac:spMk id="3" creationId="{E9968A2B-A7DD-C72C-7F69-5F7FE6AAF44C}"/>
          </ac:spMkLst>
        </pc:spChg>
        <pc:spChg chg="del mod">
          <ac:chgData name="Dolan, Wayana" userId="S::wdolan_usgs.gov#ext#@adminliveunc.onmicrosoft.com::a3917d5e-0871-4074-bc11-7483e33a703f" providerId="AD" clId="Web-{D12C29FA-4AA8-A6B7-A994-AE8C45EA7AFE}" dt="2024-06-25T22:37:57.131" v="294"/>
          <ac:spMkLst>
            <pc:docMk/>
            <pc:sldMk cId="0" sldId="300"/>
            <ac:spMk id="425" creationId="{00000000-0000-0000-0000-000000000000}"/>
          </ac:spMkLst>
        </pc:spChg>
        <pc:spChg chg="mod">
          <ac:chgData name="Dolan, Wayana" userId="S::wdolan_usgs.gov#ext#@adminliveunc.onmicrosoft.com::a3917d5e-0871-4074-bc11-7483e33a703f" providerId="AD" clId="Web-{D12C29FA-4AA8-A6B7-A994-AE8C45EA7AFE}" dt="2024-06-25T22:51:13.455" v="564" actId="1076"/>
          <ac:spMkLst>
            <pc:docMk/>
            <pc:sldMk cId="0" sldId="300"/>
            <ac:spMk id="428" creationId="{00000000-0000-0000-0000-000000000000}"/>
          </ac:spMkLst>
        </pc:spChg>
        <pc:spChg chg="mod">
          <ac:chgData name="Dolan, Wayana" userId="S::wdolan_usgs.gov#ext#@adminliveunc.onmicrosoft.com::a3917d5e-0871-4074-bc11-7483e33a703f" providerId="AD" clId="Web-{D12C29FA-4AA8-A6B7-A994-AE8C45EA7AFE}" dt="2024-06-25T22:51:13.471" v="565" actId="1076"/>
          <ac:spMkLst>
            <pc:docMk/>
            <pc:sldMk cId="0" sldId="300"/>
            <ac:spMk id="429" creationId="{00000000-0000-0000-0000-000000000000}"/>
          </ac:spMkLst>
        </pc:spChg>
        <pc:spChg chg="mod">
          <ac:chgData name="Dolan, Wayana" userId="S::wdolan_usgs.gov#ext#@adminliveunc.onmicrosoft.com::a3917d5e-0871-4074-bc11-7483e33a703f" providerId="AD" clId="Web-{D12C29FA-4AA8-A6B7-A994-AE8C45EA7AFE}" dt="2024-06-25T22:51:13.471" v="566" actId="1076"/>
          <ac:spMkLst>
            <pc:docMk/>
            <pc:sldMk cId="0" sldId="300"/>
            <ac:spMk id="430" creationId="{00000000-0000-0000-0000-000000000000}"/>
          </ac:spMkLst>
        </pc:spChg>
        <pc:picChg chg="mod">
          <ac:chgData name="Dolan, Wayana" userId="S::wdolan_usgs.gov#ext#@adminliveunc.onmicrosoft.com::a3917d5e-0871-4074-bc11-7483e33a703f" providerId="AD" clId="Web-{D12C29FA-4AA8-A6B7-A994-AE8C45EA7AFE}" dt="2024-06-25T22:51:09.627" v="563" actId="1076"/>
          <ac:picMkLst>
            <pc:docMk/>
            <pc:sldMk cId="0" sldId="300"/>
            <ac:picMk id="427" creationId="{00000000-0000-0000-0000-000000000000}"/>
          </ac:picMkLst>
        </pc:picChg>
      </pc:sldChg>
      <pc:sldChg chg="del">
        <pc:chgData name="Dolan, Wayana" userId="S::wdolan_usgs.gov#ext#@adminliveunc.onmicrosoft.com::a3917d5e-0871-4074-bc11-7483e33a703f" providerId="AD" clId="Web-{D12C29FA-4AA8-A6B7-A994-AE8C45EA7AFE}" dt="2024-06-25T22:30:11.427" v="216"/>
        <pc:sldMkLst>
          <pc:docMk/>
          <pc:sldMk cId="0" sldId="301"/>
        </pc:sldMkLst>
      </pc:sldChg>
      <pc:sldChg chg="modSp">
        <pc:chgData name="Dolan, Wayana" userId="S::wdolan_usgs.gov#ext#@adminliveunc.onmicrosoft.com::a3917d5e-0871-4074-bc11-7483e33a703f" providerId="AD" clId="Web-{D12C29FA-4AA8-A6B7-A994-AE8C45EA7AFE}" dt="2024-06-25T23:00:53.491" v="774" actId="20577"/>
        <pc:sldMkLst>
          <pc:docMk/>
          <pc:sldMk cId="0" sldId="302"/>
        </pc:sldMkLst>
        <pc:spChg chg="mod">
          <ac:chgData name="Dolan, Wayana" userId="S::wdolan_usgs.gov#ext#@adminliveunc.onmicrosoft.com::a3917d5e-0871-4074-bc11-7483e33a703f" providerId="AD" clId="Web-{D12C29FA-4AA8-A6B7-A994-AE8C45EA7AFE}" dt="2024-06-25T23:00:53.491" v="774" actId="20577"/>
          <ac:spMkLst>
            <pc:docMk/>
            <pc:sldMk cId="0" sldId="302"/>
            <ac:spMk id="444" creationId="{00000000-0000-0000-0000-000000000000}"/>
          </ac:spMkLst>
        </pc:spChg>
      </pc:sldChg>
      <pc:sldChg chg="modSp">
        <pc:chgData name="Dolan, Wayana" userId="S::wdolan_usgs.gov#ext#@adminliveunc.onmicrosoft.com::a3917d5e-0871-4074-bc11-7483e33a703f" providerId="AD" clId="Web-{D12C29FA-4AA8-A6B7-A994-AE8C45EA7AFE}" dt="2024-06-25T23:01:15.507" v="776" actId="20577"/>
        <pc:sldMkLst>
          <pc:docMk/>
          <pc:sldMk cId="0" sldId="303"/>
        </pc:sldMkLst>
        <pc:spChg chg="mod">
          <ac:chgData name="Dolan, Wayana" userId="S::wdolan_usgs.gov#ext#@adminliveunc.onmicrosoft.com::a3917d5e-0871-4074-bc11-7483e33a703f" providerId="AD" clId="Web-{D12C29FA-4AA8-A6B7-A994-AE8C45EA7AFE}" dt="2024-06-25T23:01:15.507" v="776" actId="20577"/>
          <ac:spMkLst>
            <pc:docMk/>
            <pc:sldMk cId="0" sldId="303"/>
            <ac:spMk id="453" creationId="{00000000-0000-0000-0000-000000000000}"/>
          </ac:spMkLst>
        </pc:spChg>
      </pc:sldChg>
      <pc:sldChg chg="modSp">
        <pc:chgData name="Dolan, Wayana" userId="S::wdolan_usgs.gov#ext#@adminliveunc.onmicrosoft.com::a3917d5e-0871-4074-bc11-7483e33a703f" providerId="AD" clId="Web-{D12C29FA-4AA8-A6B7-A994-AE8C45EA7AFE}" dt="2024-06-25T23:00:12.052" v="760" actId="20577"/>
        <pc:sldMkLst>
          <pc:docMk/>
          <pc:sldMk cId="0" sldId="307"/>
        </pc:sldMkLst>
        <pc:spChg chg="mod">
          <ac:chgData name="Dolan, Wayana" userId="S::wdolan_usgs.gov#ext#@adminliveunc.onmicrosoft.com::a3917d5e-0871-4074-bc11-7483e33a703f" providerId="AD" clId="Web-{D12C29FA-4AA8-A6B7-A994-AE8C45EA7AFE}" dt="2024-06-25T23:00:12.052" v="760" actId="20577"/>
          <ac:spMkLst>
            <pc:docMk/>
            <pc:sldMk cId="0" sldId="307"/>
            <ac:spMk id="485" creationId="{00000000-0000-0000-0000-000000000000}"/>
          </ac:spMkLst>
        </pc:spChg>
      </pc:sldChg>
      <pc:sldChg chg="del">
        <pc:chgData name="Dolan, Wayana" userId="S::wdolan_usgs.gov#ext#@adminliveunc.onmicrosoft.com::a3917d5e-0871-4074-bc11-7483e33a703f" providerId="AD" clId="Web-{D12C29FA-4AA8-A6B7-A994-AE8C45EA7AFE}" dt="2024-06-25T22:58:29.986" v="745"/>
        <pc:sldMkLst>
          <pc:docMk/>
          <pc:sldMk cId="0" sldId="308"/>
        </pc:sldMkLst>
      </pc:sldChg>
      <pc:sldChg chg="del">
        <pc:chgData name="Dolan, Wayana" userId="S::wdolan_usgs.gov#ext#@adminliveunc.onmicrosoft.com::a3917d5e-0871-4074-bc11-7483e33a703f" providerId="AD" clId="Web-{D12C29FA-4AA8-A6B7-A994-AE8C45EA7AFE}" dt="2024-06-25T22:58:29.986" v="744"/>
        <pc:sldMkLst>
          <pc:docMk/>
          <pc:sldMk cId="0" sldId="309"/>
        </pc:sldMkLst>
      </pc:sldChg>
      <pc:sldChg chg="del">
        <pc:chgData name="Dolan, Wayana" userId="S::wdolan_usgs.gov#ext#@adminliveunc.onmicrosoft.com::a3917d5e-0871-4074-bc11-7483e33a703f" providerId="AD" clId="Web-{D12C29FA-4AA8-A6B7-A994-AE8C45EA7AFE}" dt="2024-06-25T22:58:29.986" v="743"/>
        <pc:sldMkLst>
          <pc:docMk/>
          <pc:sldMk cId="0" sldId="310"/>
        </pc:sldMkLst>
      </pc:sldChg>
      <pc:sldChg chg="del">
        <pc:chgData name="Dolan, Wayana" userId="S::wdolan_usgs.gov#ext#@adminliveunc.onmicrosoft.com::a3917d5e-0871-4074-bc11-7483e33a703f" providerId="AD" clId="Web-{D12C29FA-4AA8-A6B7-A994-AE8C45EA7AFE}" dt="2024-06-25T22:58:29.986" v="742"/>
        <pc:sldMkLst>
          <pc:docMk/>
          <pc:sldMk cId="0" sldId="311"/>
        </pc:sldMkLst>
      </pc:sldChg>
      <pc:sldChg chg="del">
        <pc:chgData name="Dolan, Wayana" userId="S::wdolan_usgs.gov#ext#@adminliveunc.onmicrosoft.com::a3917d5e-0871-4074-bc11-7483e33a703f" providerId="AD" clId="Web-{D12C29FA-4AA8-A6B7-A994-AE8C45EA7AFE}" dt="2024-06-25T22:58:29.986" v="741"/>
        <pc:sldMkLst>
          <pc:docMk/>
          <pc:sldMk cId="0" sldId="312"/>
        </pc:sldMkLst>
      </pc:sldChg>
      <pc:sldChg chg="del">
        <pc:chgData name="Dolan, Wayana" userId="S::wdolan_usgs.gov#ext#@adminliveunc.onmicrosoft.com::a3917d5e-0871-4074-bc11-7483e33a703f" providerId="AD" clId="Web-{D12C29FA-4AA8-A6B7-A994-AE8C45EA7AFE}" dt="2024-06-25T22:58:29.970" v="740"/>
        <pc:sldMkLst>
          <pc:docMk/>
          <pc:sldMk cId="0" sldId="313"/>
        </pc:sldMkLst>
      </pc:sldChg>
      <pc:sldChg chg="del">
        <pc:chgData name="Dolan, Wayana" userId="S::wdolan_usgs.gov#ext#@adminliveunc.onmicrosoft.com::a3917d5e-0871-4074-bc11-7483e33a703f" providerId="AD" clId="Web-{D12C29FA-4AA8-A6B7-A994-AE8C45EA7AFE}" dt="2024-06-25T22:58:29.970" v="739"/>
        <pc:sldMkLst>
          <pc:docMk/>
          <pc:sldMk cId="0" sldId="314"/>
        </pc:sldMkLst>
      </pc:sldChg>
      <pc:sldChg chg="del">
        <pc:chgData name="Dolan, Wayana" userId="S::wdolan_usgs.gov#ext#@adminliveunc.onmicrosoft.com::a3917d5e-0871-4074-bc11-7483e33a703f" providerId="AD" clId="Web-{D12C29FA-4AA8-A6B7-A994-AE8C45EA7AFE}" dt="2024-06-25T22:58:29.970" v="738"/>
        <pc:sldMkLst>
          <pc:docMk/>
          <pc:sldMk cId="0" sldId="315"/>
        </pc:sldMkLst>
      </pc:sldChg>
      <pc:sldChg chg="del">
        <pc:chgData name="Dolan, Wayana" userId="S::wdolan_usgs.gov#ext#@adminliveunc.onmicrosoft.com::a3917d5e-0871-4074-bc11-7483e33a703f" providerId="AD" clId="Web-{D12C29FA-4AA8-A6B7-A994-AE8C45EA7AFE}" dt="2024-06-25T22:58:29.970" v="737"/>
        <pc:sldMkLst>
          <pc:docMk/>
          <pc:sldMk cId="0" sldId="316"/>
        </pc:sldMkLst>
      </pc:sldChg>
      <pc:sldChg chg="del">
        <pc:chgData name="Dolan, Wayana" userId="S::wdolan_usgs.gov#ext#@adminliveunc.onmicrosoft.com::a3917d5e-0871-4074-bc11-7483e33a703f" providerId="AD" clId="Web-{D12C29FA-4AA8-A6B7-A994-AE8C45EA7AFE}" dt="2024-06-25T22:58:29.970" v="736"/>
        <pc:sldMkLst>
          <pc:docMk/>
          <pc:sldMk cId="0" sldId="317"/>
        </pc:sldMkLst>
      </pc:sldChg>
      <pc:sldChg chg="del">
        <pc:chgData name="Dolan, Wayana" userId="S::wdolan_usgs.gov#ext#@adminliveunc.onmicrosoft.com::a3917d5e-0871-4074-bc11-7483e33a703f" providerId="AD" clId="Web-{D12C29FA-4AA8-A6B7-A994-AE8C45EA7AFE}" dt="2024-06-25T22:58:29.970" v="735"/>
        <pc:sldMkLst>
          <pc:docMk/>
          <pc:sldMk cId="0" sldId="318"/>
        </pc:sldMkLst>
      </pc:sldChg>
      <pc:sldChg chg="del">
        <pc:chgData name="Dolan, Wayana" userId="S::wdolan_usgs.gov#ext#@adminliveunc.onmicrosoft.com::a3917d5e-0871-4074-bc11-7483e33a703f" providerId="AD" clId="Web-{D12C29FA-4AA8-A6B7-A994-AE8C45EA7AFE}" dt="2024-06-25T22:58:29.970" v="734"/>
        <pc:sldMkLst>
          <pc:docMk/>
          <pc:sldMk cId="0" sldId="319"/>
        </pc:sldMkLst>
      </pc:sldChg>
      <pc:sldChg chg="del">
        <pc:chgData name="Dolan, Wayana" userId="S::wdolan_usgs.gov#ext#@adminliveunc.onmicrosoft.com::a3917d5e-0871-4074-bc11-7483e33a703f" providerId="AD" clId="Web-{D12C29FA-4AA8-A6B7-A994-AE8C45EA7AFE}" dt="2024-06-25T22:58:29.970" v="733"/>
        <pc:sldMkLst>
          <pc:docMk/>
          <pc:sldMk cId="0" sldId="320"/>
        </pc:sldMkLst>
      </pc:sldChg>
      <pc:sldChg chg="del">
        <pc:chgData name="Dolan, Wayana" userId="S::wdolan_usgs.gov#ext#@adminliveunc.onmicrosoft.com::a3917d5e-0871-4074-bc11-7483e33a703f" providerId="AD" clId="Web-{D12C29FA-4AA8-A6B7-A994-AE8C45EA7AFE}" dt="2024-06-25T22:58:29.970" v="732"/>
        <pc:sldMkLst>
          <pc:docMk/>
          <pc:sldMk cId="0" sldId="321"/>
        </pc:sldMkLst>
      </pc:sldChg>
      <pc:sldChg chg="del">
        <pc:chgData name="Dolan, Wayana" userId="S::wdolan_usgs.gov#ext#@adminliveunc.onmicrosoft.com::a3917d5e-0871-4074-bc11-7483e33a703f" providerId="AD" clId="Web-{D12C29FA-4AA8-A6B7-A994-AE8C45EA7AFE}" dt="2024-06-25T22:58:29.970" v="731"/>
        <pc:sldMkLst>
          <pc:docMk/>
          <pc:sldMk cId="0" sldId="322"/>
        </pc:sldMkLst>
      </pc:sldChg>
      <pc:sldChg chg="del">
        <pc:chgData name="Dolan, Wayana" userId="S::wdolan_usgs.gov#ext#@adminliveunc.onmicrosoft.com::a3917d5e-0871-4074-bc11-7483e33a703f" providerId="AD" clId="Web-{D12C29FA-4AA8-A6B7-A994-AE8C45EA7AFE}" dt="2024-06-25T22:58:29.970" v="730"/>
        <pc:sldMkLst>
          <pc:docMk/>
          <pc:sldMk cId="0" sldId="323"/>
        </pc:sldMkLst>
      </pc:sldChg>
      <pc:sldChg chg="del">
        <pc:chgData name="Dolan, Wayana" userId="S::wdolan_usgs.gov#ext#@adminliveunc.onmicrosoft.com::a3917d5e-0871-4074-bc11-7483e33a703f" providerId="AD" clId="Web-{D12C29FA-4AA8-A6B7-A994-AE8C45EA7AFE}" dt="2024-06-25T22:58:29.955" v="729"/>
        <pc:sldMkLst>
          <pc:docMk/>
          <pc:sldMk cId="0" sldId="324"/>
        </pc:sldMkLst>
      </pc:sldChg>
      <pc:sldChg chg="del">
        <pc:chgData name="Dolan, Wayana" userId="S::wdolan_usgs.gov#ext#@adminliveunc.onmicrosoft.com::a3917d5e-0871-4074-bc11-7483e33a703f" providerId="AD" clId="Web-{D12C29FA-4AA8-A6B7-A994-AE8C45EA7AFE}" dt="2024-06-25T22:58:29.955" v="728"/>
        <pc:sldMkLst>
          <pc:docMk/>
          <pc:sldMk cId="0" sldId="325"/>
        </pc:sldMkLst>
      </pc:sldChg>
      <pc:sldChg chg="addSp modSp add del replId modNotes">
        <pc:chgData name="Dolan, Wayana" userId="S::wdolan_usgs.gov#ext#@adminliveunc.onmicrosoft.com::a3917d5e-0871-4074-bc11-7483e33a703f" providerId="AD" clId="Web-{D12C29FA-4AA8-A6B7-A994-AE8C45EA7AFE}" dt="2024-06-25T18:24:32.988" v="174"/>
        <pc:sldMkLst>
          <pc:docMk/>
          <pc:sldMk cId="1072850316" sldId="326"/>
        </pc:sldMkLst>
        <pc:spChg chg="add mod">
          <ac:chgData name="Dolan, Wayana" userId="S::wdolan_usgs.gov#ext#@adminliveunc.onmicrosoft.com::a3917d5e-0871-4074-bc11-7483e33a703f" providerId="AD" clId="Web-{D12C29FA-4AA8-A6B7-A994-AE8C45EA7AFE}" dt="2024-06-25T18:24:32.988" v="174"/>
          <ac:spMkLst>
            <pc:docMk/>
            <pc:sldMk cId="1072850316" sldId="326"/>
            <ac:spMk id="2" creationId="{EFC2EBE6-7CA4-D14D-A55D-B16D6B63A0F0}"/>
          </ac:spMkLst>
        </pc:spChg>
        <pc:spChg chg="mod">
          <ac:chgData name="Dolan, Wayana" userId="S::wdolan_usgs.gov#ext#@adminliveunc.onmicrosoft.com::a3917d5e-0871-4074-bc11-7483e33a703f" providerId="AD" clId="Web-{D12C29FA-4AA8-A6B7-A994-AE8C45EA7AFE}" dt="2024-06-25T18:24:09.284" v="163" actId="20577"/>
          <ac:spMkLst>
            <pc:docMk/>
            <pc:sldMk cId="1072850316" sldId="326"/>
            <ac:spMk id="61" creationId="{00000000-0000-0000-0000-000000000000}"/>
          </ac:spMkLst>
        </pc:spChg>
      </pc:sldChg>
      <pc:sldChg chg="delSp add ord replId">
        <pc:chgData name="Dolan, Wayana" userId="S::wdolan_usgs.gov#ext#@adminliveunc.onmicrosoft.com::a3917d5e-0871-4074-bc11-7483e33a703f" providerId="AD" clId="Web-{D12C29FA-4AA8-A6B7-A994-AE8C45EA7AFE}" dt="2024-06-25T18:39:07.333" v="184"/>
        <pc:sldMkLst>
          <pc:docMk/>
          <pc:sldMk cId="1906217804" sldId="327"/>
        </pc:sldMkLst>
        <pc:spChg chg="del">
          <ac:chgData name="Dolan, Wayana" userId="S::wdolan_usgs.gov#ext#@adminliveunc.onmicrosoft.com::a3917d5e-0871-4074-bc11-7483e33a703f" providerId="AD" clId="Web-{D12C29FA-4AA8-A6B7-A994-AE8C45EA7AFE}" dt="2024-06-25T18:39:03.411" v="183"/>
          <ac:spMkLst>
            <pc:docMk/>
            <pc:sldMk cId="1906217804" sldId="327"/>
            <ac:spMk id="117" creationId="{00000000-0000-0000-0000-000000000000}"/>
          </ac:spMkLst>
        </pc:spChg>
      </pc:sldChg>
      <pc:sldChg chg="addSp delSp modSp add ord replId delAnim">
        <pc:chgData name="Dolan, Wayana" userId="S::wdolan_usgs.gov#ext#@adminliveunc.onmicrosoft.com::a3917d5e-0871-4074-bc11-7483e33a703f" providerId="AD" clId="Web-{D12C29FA-4AA8-A6B7-A994-AE8C45EA7AFE}" dt="2024-06-25T23:07:17.176" v="830" actId="1076"/>
        <pc:sldMkLst>
          <pc:docMk/>
          <pc:sldMk cId="2333196653" sldId="328"/>
        </pc:sldMkLst>
        <pc:spChg chg="add mod">
          <ac:chgData name="Dolan, Wayana" userId="S::wdolan_usgs.gov#ext#@adminliveunc.onmicrosoft.com::a3917d5e-0871-4074-bc11-7483e33a703f" providerId="AD" clId="Web-{D12C29FA-4AA8-A6B7-A994-AE8C45EA7AFE}" dt="2024-06-25T22:41:32.701" v="347" actId="1076"/>
          <ac:spMkLst>
            <pc:docMk/>
            <pc:sldMk cId="2333196653" sldId="328"/>
            <ac:spMk id="2" creationId="{436FB057-B58B-425C-46A9-C54CE4CABCD5}"/>
          </ac:spMkLst>
        </pc:spChg>
        <pc:spChg chg="add mod">
          <ac:chgData name="Dolan, Wayana" userId="S::wdolan_usgs.gov#ext#@adminliveunc.onmicrosoft.com::a3917d5e-0871-4074-bc11-7483e33a703f" providerId="AD" clId="Web-{D12C29FA-4AA8-A6B7-A994-AE8C45EA7AFE}" dt="2024-06-25T23:07:17.176" v="830" actId="1076"/>
          <ac:spMkLst>
            <pc:docMk/>
            <pc:sldMk cId="2333196653" sldId="328"/>
            <ac:spMk id="3" creationId="{45EA01EC-FCED-BBE3-2C79-83EF6BE66693}"/>
          </ac:spMkLst>
        </pc:spChg>
        <pc:spChg chg="del">
          <ac:chgData name="Dolan, Wayana" userId="S::wdolan_usgs.gov#ext#@adminliveunc.onmicrosoft.com::a3917d5e-0871-4074-bc11-7483e33a703f" providerId="AD" clId="Web-{D12C29FA-4AA8-A6B7-A994-AE8C45EA7AFE}" dt="2024-06-25T22:30:52.866" v="230"/>
          <ac:spMkLst>
            <pc:docMk/>
            <pc:sldMk cId="2333196653" sldId="328"/>
            <ac:spMk id="400" creationId="{00000000-0000-0000-0000-000000000000}"/>
          </ac:spMkLst>
        </pc:spChg>
        <pc:spChg chg="del">
          <ac:chgData name="Dolan, Wayana" userId="S::wdolan_usgs.gov#ext#@adminliveunc.onmicrosoft.com::a3917d5e-0871-4074-bc11-7483e33a703f" providerId="AD" clId="Web-{D12C29FA-4AA8-A6B7-A994-AE8C45EA7AFE}" dt="2024-06-25T22:30:52.131" v="229"/>
          <ac:spMkLst>
            <pc:docMk/>
            <pc:sldMk cId="2333196653" sldId="328"/>
            <ac:spMk id="401" creationId="{00000000-0000-0000-0000-000000000000}"/>
          </ac:spMkLst>
        </pc:spChg>
        <pc:spChg chg="del">
          <ac:chgData name="Dolan, Wayana" userId="S::wdolan_usgs.gov#ext#@adminliveunc.onmicrosoft.com::a3917d5e-0871-4074-bc11-7483e33a703f" providerId="AD" clId="Web-{D12C29FA-4AA8-A6B7-A994-AE8C45EA7AFE}" dt="2024-06-25T22:30:46.381" v="225"/>
          <ac:spMkLst>
            <pc:docMk/>
            <pc:sldMk cId="2333196653" sldId="328"/>
            <ac:spMk id="402" creationId="{00000000-0000-0000-0000-000000000000}"/>
          </ac:spMkLst>
        </pc:spChg>
        <pc:spChg chg="del">
          <ac:chgData name="Dolan, Wayana" userId="S::wdolan_usgs.gov#ext#@adminliveunc.onmicrosoft.com::a3917d5e-0871-4074-bc11-7483e33a703f" providerId="AD" clId="Web-{D12C29FA-4AA8-A6B7-A994-AE8C45EA7AFE}" dt="2024-06-25T22:30:49.694" v="227"/>
          <ac:spMkLst>
            <pc:docMk/>
            <pc:sldMk cId="2333196653" sldId="328"/>
            <ac:spMk id="403" creationId="{00000000-0000-0000-0000-000000000000}"/>
          </ac:spMkLst>
        </pc:spChg>
        <pc:picChg chg="del">
          <ac:chgData name="Dolan, Wayana" userId="S::wdolan_usgs.gov#ext#@adminliveunc.onmicrosoft.com::a3917d5e-0871-4074-bc11-7483e33a703f" providerId="AD" clId="Web-{D12C29FA-4AA8-A6B7-A994-AE8C45EA7AFE}" dt="2024-06-25T22:30:44.069" v="224"/>
          <ac:picMkLst>
            <pc:docMk/>
            <pc:sldMk cId="2333196653" sldId="328"/>
            <ac:picMk id="398" creationId="{00000000-0000-0000-0000-000000000000}"/>
          </ac:picMkLst>
        </pc:picChg>
        <pc:picChg chg="del">
          <ac:chgData name="Dolan, Wayana" userId="S::wdolan_usgs.gov#ext#@adminliveunc.onmicrosoft.com::a3917d5e-0871-4074-bc11-7483e33a703f" providerId="AD" clId="Web-{D12C29FA-4AA8-A6B7-A994-AE8C45EA7AFE}" dt="2024-06-25T22:30:50.585" v="228"/>
          <ac:picMkLst>
            <pc:docMk/>
            <pc:sldMk cId="2333196653" sldId="328"/>
            <ac:picMk id="399" creationId="{00000000-0000-0000-0000-000000000000}"/>
          </ac:picMkLst>
        </pc:picChg>
        <pc:picChg chg="mod">
          <ac:chgData name="Dolan, Wayana" userId="S::wdolan_usgs.gov#ext#@adminliveunc.onmicrosoft.com::a3917d5e-0871-4074-bc11-7483e33a703f" providerId="AD" clId="Web-{D12C29FA-4AA8-A6B7-A994-AE8C45EA7AFE}" dt="2024-06-25T23:07:07.285" v="827" actId="1076"/>
          <ac:picMkLst>
            <pc:docMk/>
            <pc:sldMk cId="2333196653" sldId="328"/>
            <ac:picMk id="404" creationId="{00000000-0000-0000-0000-000000000000}"/>
          </ac:picMkLst>
        </pc:picChg>
        <pc:picChg chg="mod">
          <ac:chgData name="Dolan, Wayana" userId="S::wdolan_usgs.gov#ext#@adminliveunc.onmicrosoft.com::a3917d5e-0871-4074-bc11-7483e33a703f" providerId="AD" clId="Web-{D12C29FA-4AA8-A6B7-A994-AE8C45EA7AFE}" dt="2024-06-25T22:30:59.522" v="233" actId="1076"/>
          <ac:picMkLst>
            <pc:docMk/>
            <pc:sldMk cId="2333196653" sldId="328"/>
            <ac:picMk id="405" creationId="{00000000-0000-0000-0000-000000000000}"/>
          </ac:picMkLst>
        </pc:picChg>
      </pc:sldChg>
      <pc:sldChg chg="add del">
        <pc:chgData name="Dolan, Wayana" userId="S::wdolan_usgs.gov#ext#@adminliveunc.onmicrosoft.com::a3917d5e-0871-4074-bc11-7483e33a703f" providerId="AD" clId="Web-{D12C29FA-4AA8-A6B7-A994-AE8C45EA7AFE}" dt="2024-06-25T18:55:56.669" v="192"/>
        <pc:sldMkLst>
          <pc:docMk/>
          <pc:sldMk cId="2741172695" sldId="328"/>
        </pc:sldMkLst>
      </pc:sldChg>
      <pc:sldChg chg="addSp delSp modSp new">
        <pc:chgData name="Dolan, Wayana" userId="S::wdolan_usgs.gov#ext#@adminliveunc.onmicrosoft.com::a3917d5e-0871-4074-bc11-7483e33a703f" providerId="AD" clId="Web-{D12C29FA-4AA8-A6B7-A994-AE8C45EA7AFE}" dt="2024-06-25T22:54:03.602" v="707" actId="20577"/>
        <pc:sldMkLst>
          <pc:docMk/>
          <pc:sldMk cId="364810761" sldId="329"/>
        </pc:sldMkLst>
        <pc:spChg chg="del">
          <ac:chgData name="Dolan, Wayana" userId="S::wdolan_usgs.gov#ext#@adminliveunc.onmicrosoft.com::a3917d5e-0871-4074-bc11-7483e33a703f" providerId="AD" clId="Web-{D12C29FA-4AA8-A6B7-A994-AE8C45EA7AFE}" dt="2024-06-25T22:42:08.108" v="355"/>
          <ac:spMkLst>
            <pc:docMk/>
            <pc:sldMk cId="364810761" sldId="329"/>
            <ac:spMk id="2" creationId="{3107B1CB-6596-E935-18BB-924160C4BF8A}"/>
          </ac:spMkLst>
        </pc:spChg>
        <pc:spChg chg="del">
          <ac:chgData name="Dolan, Wayana" userId="S::wdolan_usgs.gov#ext#@adminliveunc.onmicrosoft.com::a3917d5e-0871-4074-bc11-7483e33a703f" providerId="AD" clId="Web-{D12C29FA-4AA8-A6B7-A994-AE8C45EA7AFE}" dt="2024-06-25T22:40:52.559" v="323"/>
          <ac:spMkLst>
            <pc:docMk/>
            <pc:sldMk cId="364810761" sldId="329"/>
            <ac:spMk id="3" creationId="{C1F9E7C3-CCD2-61E0-441E-88771A009FDB}"/>
          </ac:spMkLst>
        </pc:spChg>
        <pc:spChg chg="add del mod">
          <ac:chgData name="Dolan, Wayana" userId="S::wdolan_usgs.gov#ext#@adminliveunc.onmicrosoft.com::a3917d5e-0871-4074-bc11-7483e33a703f" providerId="AD" clId="Web-{D12C29FA-4AA8-A6B7-A994-AE8C45EA7AFE}" dt="2024-06-25T22:44:01.612" v="383"/>
          <ac:spMkLst>
            <pc:docMk/>
            <pc:sldMk cId="364810761" sldId="329"/>
            <ac:spMk id="10" creationId="{C2B79D09-DFEB-E1B6-84DB-81B860068366}"/>
          </ac:spMkLst>
        </pc:spChg>
        <pc:spChg chg="add mod">
          <ac:chgData name="Dolan, Wayana" userId="S::wdolan_usgs.gov#ext#@adminliveunc.onmicrosoft.com::a3917d5e-0871-4074-bc11-7483e33a703f" providerId="AD" clId="Web-{D12C29FA-4AA8-A6B7-A994-AE8C45EA7AFE}" dt="2024-06-25T22:45:55.132" v="411" actId="14100"/>
          <ac:spMkLst>
            <pc:docMk/>
            <pc:sldMk cId="364810761" sldId="329"/>
            <ac:spMk id="11" creationId="{F1149EE4-B051-51D7-98B0-DAE09EA22D56}"/>
          </ac:spMkLst>
        </pc:spChg>
        <pc:spChg chg="add mod">
          <ac:chgData name="Dolan, Wayana" userId="S::wdolan_usgs.gov#ext#@adminliveunc.onmicrosoft.com::a3917d5e-0871-4074-bc11-7483e33a703f" providerId="AD" clId="Web-{D12C29FA-4AA8-A6B7-A994-AE8C45EA7AFE}" dt="2024-06-25T22:46:21.554" v="416"/>
          <ac:spMkLst>
            <pc:docMk/>
            <pc:sldMk cId="364810761" sldId="329"/>
            <ac:spMk id="12" creationId="{13879F9D-FF8E-3371-B99B-A37B4E7E34D9}"/>
          </ac:spMkLst>
        </pc:spChg>
        <pc:spChg chg="add del mod">
          <ac:chgData name="Dolan, Wayana" userId="S::wdolan_usgs.gov#ext#@adminliveunc.onmicrosoft.com::a3917d5e-0871-4074-bc11-7483e33a703f" providerId="AD" clId="Web-{D12C29FA-4AA8-A6B7-A994-AE8C45EA7AFE}" dt="2024-06-25T22:46:58.931" v="427"/>
          <ac:spMkLst>
            <pc:docMk/>
            <pc:sldMk cId="364810761" sldId="329"/>
            <ac:spMk id="13" creationId="{E1A98FE6-F101-1BDE-791A-32C9726DA486}"/>
          </ac:spMkLst>
        </pc:spChg>
        <pc:spChg chg="add del">
          <ac:chgData name="Dolan, Wayana" userId="S::wdolan_usgs.gov#ext#@adminliveunc.onmicrosoft.com::a3917d5e-0871-4074-bc11-7483e33a703f" providerId="AD" clId="Web-{D12C29FA-4AA8-A6B7-A994-AE8C45EA7AFE}" dt="2024-06-25T22:46:55.431" v="425"/>
          <ac:spMkLst>
            <pc:docMk/>
            <pc:sldMk cId="364810761" sldId="329"/>
            <ac:spMk id="14" creationId="{2FEF6E6A-48C7-8B25-3639-0051D7A8C1CE}"/>
          </ac:spMkLst>
        </pc:spChg>
        <pc:spChg chg="add">
          <ac:chgData name="Dolan, Wayana" userId="S::wdolan_usgs.gov#ext#@adminliveunc.onmicrosoft.com::a3917d5e-0871-4074-bc11-7483e33a703f" providerId="AD" clId="Web-{D12C29FA-4AA8-A6B7-A994-AE8C45EA7AFE}" dt="2024-06-25T22:47:02.556" v="428"/>
          <ac:spMkLst>
            <pc:docMk/>
            <pc:sldMk cId="364810761" sldId="329"/>
            <ac:spMk id="15" creationId="{E1A98FE6-F101-1BDE-791A-32C9726DA486}"/>
          </ac:spMkLst>
        </pc:spChg>
        <pc:spChg chg="add mod">
          <ac:chgData name="Dolan, Wayana" userId="S::wdolan_usgs.gov#ext#@adminliveunc.onmicrosoft.com::a3917d5e-0871-4074-bc11-7483e33a703f" providerId="AD" clId="Web-{D12C29FA-4AA8-A6B7-A994-AE8C45EA7AFE}" dt="2024-06-25T22:47:27.213" v="438"/>
          <ac:spMkLst>
            <pc:docMk/>
            <pc:sldMk cId="364810761" sldId="329"/>
            <ac:spMk id="16" creationId="{E1A98FE6-F101-1BDE-791A-32C9726DA486}"/>
          </ac:spMkLst>
        </pc:spChg>
        <pc:spChg chg="add mod">
          <ac:chgData name="Dolan, Wayana" userId="S::wdolan_usgs.gov#ext#@adminliveunc.onmicrosoft.com::a3917d5e-0871-4074-bc11-7483e33a703f" providerId="AD" clId="Web-{D12C29FA-4AA8-A6B7-A994-AE8C45EA7AFE}" dt="2024-06-25T22:47:47.292" v="444" actId="1076"/>
          <ac:spMkLst>
            <pc:docMk/>
            <pc:sldMk cId="364810761" sldId="329"/>
            <ac:spMk id="17" creationId="{F3DE7142-3CAE-F10E-6223-A73F572147C8}"/>
          </ac:spMkLst>
        </pc:spChg>
        <pc:spChg chg="add del mod">
          <ac:chgData name="Dolan, Wayana" userId="S::wdolan_usgs.gov#ext#@adminliveunc.onmicrosoft.com::a3917d5e-0871-4074-bc11-7483e33a703f" providerId="AD" clId="Web-{D12C29FA-4AA8-A6B7-A994-AE8C45EA7AFE}" dt="2024-06-25T22:48:20.762" v="461"/>
          <ac:spMkLst>
            <pc:docMk/>
            <pc:sldMk cId="364810761" sldId="329"/>
            <ac:spMk id="18" creationId="{E1A98FE6-F101-1BDE-791A-32C9726DA486}"/>
          </ac:spMkLst>
        </pc:spChg>
        <pc:spChg chg="add mod">
          <ac:chgData name="Dolan, Wayana" userId="S::wdolan_usgs.gov#ext#@adminliveunc.onmicrosoft.com::a3917d5e-0871-4074-bc11-7483e33a703f" providerId="AD" clId="Web-{D12C29FA-4AA8-A6B7-A994-AE8C45EA7AFE}" dt="2024-06-25T22:48:14.543" v="459" actId="1076"/>
          <ac:spMkLst>
            <pc:docMk/>
            <pc:sldMk cId="364810761" sldId="329"/>
            <ac:spMk id="19" creationId="{05998D0A-7198-32BA-E9C0-66E924E92793}"/>
          </ac:spMkLst>
        </pc:spChg>
        <pc:spChg chg="add mod">
          <ac:chgData name="Dolan, Wayana" userId="S::wdolan_usgs.gov#ext#@adminliveunc.onmicrosoft.com::a3917d5e-0871-4074-bc11-7483e33a703f" providerId="AD" clId="Web-{D12C29FA-4AA8-A6B7-A994-AE8C45EA7AFE}" dt="2024-06-25T22:48:40.684" v="470"/>
          <ac:spMkLst>
            <pc:docMk/>
            <pc:sldMk cId="364810761" sldId="329"/>
            <ac:spMk id="20" creationId="{0E43AA48-83C5-893C-03D0-12F73E6FE980}"/>
          </ac:spMkLst>
        </pc:spChg>
        <pc:spChg chg="add mod">
          <ac:chgData name="Dolan, Wayana" userId="S::wdolan_usgs.gov#ext#@adminliveunc.onmicrosoft.com::a3917d5e-0871-4074-bc11-7483e33a703f" providerId="AD" clId="Web-{D12C29FA-4AA8-A6B7-A994-AE8C45EA7AFE}" dt="2024-06-25T22:48:46.888" v="471"/>
          <ac:spMkLst>
            <pc:docMk/>
            <pc:sldMk cId="364810761" sldId="329"/>
            <ac:spMk id="21" creationId="{0F37C856-141F-455D-2AF6-395098638C3C}"/>
          </ac:spMkLst>
        </pc:spChg>
        <pc:spChg chg="add mod">
          <ac:chgData name="Dolan, Wayana" userId="S::wdolan_usgs.gov#ext#@adminliveunc.onmicrosoft.com::a3917d5e-0871-4074-bc11-7483e33a703f" providerId="AD" clId="Web-{D12C29FA-4AA8-A6B7-A994-AE8C45EA7AFE}" dt="2024-06-25T22:49:35.311" v="493" actId="20577"/>
          <ac:spMkLst>
            <pc:docMk/>
            <pc:sldMk cId="364810761" sldId="329"/>
            <ac:spMk id="22" creationId="{B1F0BF2D-D5EE-BE3C-0583-8654A055FAB8}"/>
          </ac:spMkLst>
        </pc:spChg>
        <pc:spChg chg="add mod">
          <ac:chgData name="Dolan, Wayana" userId="S::wdolan_usgs.gov#ext#@adminliveunc.onmicrosoft.com::a3917d5e-0871-4074-bc11-7483e33a703f" providerId="AD" clId="Web-{D12C29FA-4AA8-A6B7-A994-AE8C45EA7AFE}" dt="2024-06-25T22:49:28.717" v="492" actId="20577"/>
          <ac:spMkLst>
            <pc:docMk/>
            <pc:sldMk cId="364810761" sldId="329"/>
            <ac:spMk id="23" creationId="{88FF4B0C-B7B8-3F22-289F-106A7E2CA9CE}"/>
          </ac:spMkLst>
        </pc:spChg>
        <pc:spChg chg="add del">
          <ac:chgData name="Dolan, Wayana" userId="S::wdolan_usgs.gov#ext#@adminliveunc.onmicrosoft.com::a3917d5e-0871-4074-bc11-7483e33a703f" providerId="AD" clId="Web-{D12C29FA-4AA8-A6B7-A994-AE8C45EA7AFE}" dt="2024-06-25T22:49:42.890" v="501"/>
          <ac:spMkLst>
            <pc:docMk/>
            <pc:sldMk cId="364810761" sldId="329"/>
            <ac:spMk id="24" creationId="{E8B45DEC-EA33-F6F4-DFEA-8C0CF7639E76}"/>
          </ac:spMkLst>
        </pc:spChg>
        <pc:spChg chg="add del">
          <ac:chgData name="Dolan, Wayana" userId="S::wdolan_usgs.gov#ext#@adminliveunc.onmicrosoft.com::a3917d5e-0871-4074-bc11-7483e33a703f" providerId="AD" clId="Web-{D12C29FA-4AA8-A6B7-A994-AE8C45EA7AFE}" dt="2024-06-25T22:49:42.890" v="500"/>
          <ac:spMkLst>
            <pc:docMk/>
            <pc:sldMk cId="364810761" sldId="329"/>
            <ac:spMk id="25" creationId="{6F66D8C8-C5A6-917D-420F-BB7008F8331F}"/>
          </ac:spMkLst>
        </pc:spChg>
        <pc:spChg chg="add del">
          <ac:chgData name="Dolan, Wayana" userId="S::wdolan_usgs.gov#ext#@adminliveunc.onmicrosoft.com::a3917d5e-0871-4074-bc11-7483e33a703f" providerId="AD" clId="Web-{D12C29FA-4AA8-A6B7-A994-AE8C45EA7AFE}" dt="2024-06-25T22:49:42.890" v="499"/>
          <ac:spMkLst>
            <pc:docMk/>
            <pc:sldMk cId="364810761" sldId="329"/>
            <ac:spMk id="26" creationId="{5E052482-891F-4ADB-E3AD-DEE08C3B916D}"/>
          </ac:spMkLst>
        </pc:spChg>
        <pc:spChg chg="add del">
          <ac:chgData name="Dolan, Wayana" userId="S::wdolan_usgs.gov#ext#@adminliveunc.onmicrosoft.com::a3917d5e-0871-4074-bc11-7483e33a703f" providerId="AD" clId="Web-{D12C29FA-4AA8-A6B7-A994-AE8C45EA7AFE}" dt="2024-06-25T22:49:42.890" v="498"/>
          <ac:spMkLst>
            <pc:docMk/>
            <pc:sldMk cId="364810761" sldId="329"/>
            <ac:spMk id="27" creationId="{87AFB908-A2FA-FF37-55E5-E8868044E030}"/>
          </ac:spMkLst>
        </pc:spChg>
        <pc:spChg chg="add del">
          <ac:chgData name="Dolan, Wayana" userId="S::wdolan_usgs.gov#ext#@adminliveunc.onmicrosoft.com::a3917d5e-0871-4074-bc11-7483e33a703f" providerId="AD" clId="Web-{D12C29FA-4AA8-A6B7-A994-AE8C45EA7AFE}" dt="2024-06-25T22:49:48.390" v="509"/>
          <ac:spMkLst>
            <pc:docMk/>
            <pc:sldMk cId="364810761" sldId="329"/>
            <ac:spMk id="28" creationId="{929F458D-354D-F85F-110B-8439DFCBA904}"/>
          </ac:spMkLst>
        </pc:spChg>
        <pc:spChg chg="add del">
          <ac:chgData name="Dolan, Wayana" userId="S::wdolan_usgs.gov#ext#@adminliveunc.onmicrosoft.com::a3917d5e-0871-4074-bc11-7483e33a703f" providerId="AD" clId="Web-{D12C29FA-4AA8-A6B7-A994-AE8C45EA7AFE}" dt="2024-06-25T22:49:48.390" v="508"/>
          <ac:spMkLst>
            <pc:docMk/>
            <pc:sldMk cId="364810761" sldId="329"/>
            <ac:spMk id="29" creationId="{3EA03BC0-30C2-BFEB-AFC3-9C74ECB44C77}"/>
          </ac:spMkLst>
        </pc:spChg>
        <pc:spChg chg="add del">
          <ac:chgData name="Dolan, Wayana" userId="S::wdolan_usgs.gov#ext#@adminliveunc.onmicrosoft.com::a3917d5e-0871-4074-bc11-7483e33a703f" providerId="AD" clId="Web-{D12C29FA-4AA8-A6B7-A994-AE8C45EA7AFE}" dt="2024-06-25T22:49:48.390" v="507"/>
          <ac:spMkLst>
            <pc:docMk/>
            <pc:sldMk cId="364810761" sldId="329"/>
            <ac:spMk id="30" creationId="{6D27A95D-1AD8-40C4-C0B2-E37D7CF97CCE}"/>
          </ac:spMkLst>
        </pc:spChg>
        <pc:spChg chg="add del">
          <ac:chgData name="Dolan, Wayana" userId="S::wdolan_usgs.gov#ext#@adminliveunc.onmicrosoft.com::a3917d5e-0871-4074-bc11-7483e33a703f" providerId="AD" clId="Web-{D12C29FA-4AA8-A6B7-A994-AE8C45EA7AFE}" dt="2024-06-25T22:49:48.390" v="506"/>
          <ac:spMkLst>
            <pc:docMk/>
            <pc:sldMk cId="364810761" sldId="329"/>
            <ac:spMk id="31" creationId="{5E85CF69-7A6F-A2B6-3FA3-64F83F3A4456}"/>
          </ac:spMkLst>
        </pc:spChg>
        <pc:spChg chg="add mod">
          <ac:chgData name="Dolan, Wayana" userId="S::wdolan_usgs.gov#ext#@adminliveunc.onmicrosoft.com::a3917d5e-0871-4074-bc11-7483e33a703f" providerId="AD" clId="Web-{D12C29FA-4AA8-A6B7-A994-AE8C45EA7AFE}" dt="2024-06-25T22:50:13.297" v="520" actId="14100"/>
          <ac:spMkLst>
            <pc:docMk/>
            <pc:sldMk cId="364810761" sldId="329"/>
            <ac:spMk id="32" creationId="{79BE5F65-FBB7-4913-9203-EAFE37FBEF2B}"/>
          </ac:spMkLst>
        </pc:spChg>
        <pc:spChg chg="add mod">
          <ac:chgData name="Dolan, Wayana" userId="S::wdolan_usgs.gov#ext#@adminliveunc.onmicrosoft.com::a3917d5e-0871-4074-bc11-7483e33a703f" providerId="AD" clId="Web-{D12C29FA-4AA8-A6B7-A994-AE8C45EA7AFE}" dt="2024-06-25T22:50:24.891" v="529" actId="1076"/>
          <ac:spMkLst>
            <pc:docMk/>
            <pc:sldMk cId="364810761" sldId="329"/>
            <ac:spMk id="33" creationId="{15B24BC0-1EBF-E8D4-B7B3-8E422C5A089E}"/>
          </ac:spMkLst>
        </pc:spChg>
        <pc:spChg chg="add mod">
          <ac:chgData name="Dolan, Wayana" userId="S::wdolan_usgs.gov#ext#@adminliveunc.onmicrosoft.com::a3917d5e-0871-4074-bc11-7483e33a703f" providerId="AD" clId="Web-{D12C29FA-4AA8-A6B7-A994-AE8C45EA7AFE}" dt="2024-06-25T22:50:24.891" v="530" actId="1076"/>
          <ac:spMkLst>
            <pc:docMk/>
            <pc:sldMk cId="364810761" sldId="329"/>
            <ac:spMk id="34" creationId="{5D25244F-E339-85C7-CEE4-6E37DBDD643E}"/>
          </ac:spMkLst>
        </pc:spChg>
        <pc:spChg chg="add mod">
          <ac:chgData name="Dolan, Wayana" userId="S::wdolan_usgs.gov#ext#@adminliveunc.onmicrosoft.com::a3917d5e-0871-4074-bc11-7483e33a703f" providerId="AD" clId="Web-{D12C29FA-4AA8-A6B7-A994-AE8C45EA7AFE}" dt="2024-06-25T22:50:41.376" v="550" actId="14100"/>
          <ac:spMkLst>
            <pc:docMk/>
            <pc:sldMk cId="364810761" sldId="329"/>
            <ac:spMk id="35" creationId="{062E1F1E-3437-B074-3300-A69B8AF529A5}"/>
          </ac:spMkLst>
        </pc:spChg>
        <pc:spChg chg="add mod">
          <ac:chgData name="Dolan, Wayana" userId="S::wdolan_usgs.gov#ext#@adminliveunc.onmicrosoft.com::a3917d5e-0871-4074-bc11-7483e33a703f" providerId="AD" clId="Web-{D12C29FA-4AA8-A6B7-A994-AE8C45EA7AFE}" dt="2024-06-25T22:50:51.642" v="558" actId="14100"/>
          <ac:spMkLst>
            <pc:docMk/>
            <pc:sldMk cId="364810761" sldId="329"/>
            <ac:spMk id="36" creationId="{957B1ABB-4EF0-D555-1E5C-622674A70E00}"/>
          </ac:spMkLst>
        </pc:spChg>
        <pc:spChg chg="add mod">
          <ac:chgData name="Dolan, Wayana" userId="S::wdolan_usgs.gov#ext#@adminliveunc.onmicrosoft.com::a3917d5e-0871-4074-bc11-7483e33a703f" providerId="AD" clId="Web-{D12C29FA-4AA8-A6B7-A994-AE8C45EA7AFE}" dt="2024-06-25T22:54:03.602" v="707" actId="20577"/>
          <ac:spMkLst>
            <pc:docMk/>
            <pc:sldMk cId="364810761" sldId="329"/>
            <ac:spMk id="38" creationId="{78931DD2-C812-3D0C-816E-BCB2AFDFD88E}"/>
          </ac:spMkLst>
        </pc:spChg>
        <pc:grpChg chg="add mod">
          <ac:chgData name="Dolan, Wayana" userId="S::wdolan_usgs.gov#ext#@adminliveunc.onmicrosoft.com::a3917d5e-0871-4074-bc11-7483e33a703f" providerId="AD" clId="Web-{D12C29FA-4AA8-A6B7-A994-AE8C45EA7AFE}" dt="2024-06-25T22:51:25.753" v="568" actId="1076"/>
          <ac:grpSpMkLst>
            <pc:docMk/>
            <pc:sldMk cId="364810761" sldId="329"/>
            <ac:grpSpMk id="37" creationId="{7C5ED8F8-8537-3086-0E9F-1F31D5A85ABE}"/>
          </ac:grpSpMkLst>
        </pc:grpChg>
        <pc:picChg chg="add mod">
          <ac:chgData name="Dolan, Wayana" userId="S::wdolan_usgs.gov#ext#@adminliveunc.onmicrosoft.com::a3917d5e-0871-4074-bc11-7483e33a703f" providerId="AD" clId="Web-{D12C29FA-4AA8-A6B7-A994-AE8C45EA7AFE}" dt="2024-06-25T22:43:16.204" v="380" actId="1076"/>
          <ac:picMkLst>
            <pc:docMk/>
            <pc:sldMk cId="364810761" sldId="329"/>
            <ac:picMk id="5" creationId="{94E2F85B-EC28-7602-266D-AE893C7A9061}"/>
          </ac:picMkLst>
        </pc:picChg>
        <pc:picChg chg="add mod">
          <ac:chgData name="Dolan, Wayana" userId="S::wdolan_usgs.gov#ext#@adminliveunc.onmicrosoft.com::a3917d5e-0871-4074-bc11-7483e33a703f" providerId="AD" clId="Web-{D12C29FA-4AA8-A6B7-A994-AE8C45EA7AFE}" dt="2024-06-25T22:43:15.376" v="379" actId="1076"/>
          <ac:picMkLst>
            <pc:docMk/>
            <pc:sldMk cId="364810761" sldId="329"/>
            <ac:picMk id="7" creationId="{AD22D5E7-83FD-19C4-7F7E-A9BD7E08BCA8}"/>
          </ac:picMkLst>
        </pc:picChg>
        <pc:picChg chg="add mod">
          <ac:chgData name="Dolan, Wayana" userId="S::wdolan_usgs.gov#ext#@adminliveunc.onmicrosoft.com::a3917d5e-0871-4074-bc11-7483e33a703f" providerId="AD" clId="Web-{D12C29FA-4AA8-A6B7-A994-AE8C45EA7AFE}" dt="2024-06-25T22:43:14.251" v="378" actId="1076"/>
          <ac:picMkLst>
            <pc:docMk/>
            <pc:sldMk cId="364810761" sldId="329"/>
            <ac:picMk id="9" creationId="{9F84F58F-1EC0-655C-0D03-EC5A2DB02F5E}"/>
          </ac:picMkLst>
        </pc:picChg>
      </pc:sldChg>
      <pc:sldChg chg="add del">
        <pc:chgData name="Dolan, Wayana" userId="S::wdolan_usgs.gov#ext#@adminliveunc.onmicrosoft.com::a3917d5e-0871-4074-bc11-7483e33a703f" providerId="AD" clId="Web-{D12C29FA-4AA8-A6B7-A994-AE8C45EA7AFE}" dt="2024-06-25T18:55:56.669" v="191"/>
        <pc:sldMkLst>
          <pc:docMk/>
          <pc:sldMk cId="2924730341" sldId="329"/>
        </pc:sldMkLst>
      </pc:sldChg>
      <pc:sldChg chg="add del">
        <pc:chgData name="Dolan, Wayana" userId="S::wdolan_usgs.gov#ext#@adminliveunc.onmicrosoft.com::a3917d5e-0871-4074-bc11-7483e33a703f" providerId="AD" clId="Web-{D12C29FA-4AA8-A6B7-A994-AE8C45EA7AFE}" dt="2024-06-25T18:55:56.653" v="190"/>
        <pc:sldMkLst>
          <pc:docMk/>
          <pc:sldMk cId="2189172217" sldId="330"/>
        </pc:sldMkLst>
      </pc:sldChg>
      <pc:sldChg chg="delSp modSp new mod modClrScheme chgLayout">
        <pc:chgData name="Dolan, Wayana" userId="S::wdolan_usgs.gov#ext#@adminliveunc.onmicrosoft.com::a3917d5e-0871-4074-bc11-7483e33a703f" providerId="AD" clId="Web-{D12C29FA-4AA8-A6B7-A994-AE8C45EA7AFE}" dt="2024-06-25T22:58:46.768" v="757" actId="20577"/>
        <pc:sldMkLst>
          <pc:docMk/>
          <pc:sldMk cId="3063100876" sldId="330"/>
        </pc:sldMkLst>
        <pc:spChg chg="mod ord">
          <ac:chgData name="Dolan, Wayana" userId="S::wdolan_usgs.gov#ext#@adminliveunc.onmicrosoft.com::a3917d5e-0871-4074-bc11-7483e33a703f" providerId="AD" clId="Web-{D12C29FA-4AA8-A6B7-A994-AE8C45EA7AFE}" dt="2024-06-25T22:58:46.768" v="757" actId="20577"/>
          <ac:spMkLst>
            <pc:docMk/>
            <pc:sldMk cId="3063100876" sldId="330"/>
            <ac:spMk id="2" creationId="{5068D003-9D1E-7572-03C9-598EE628784E}"/>
          </ac:spMkLst>
        </pc:spChg>
        <pc:spChg chg="del">
          <ac:chgData name="Dolan, Wayana" userId="S::wdolan_usgs.gov#ext#@adminliveunc.onmicrosoft.com::a3917d5e-0871-4074-bc11-7483e33a703f" providerId="AD" clId="Web-{D12C29FA-4AA8-A6B7-A994-AE8C45EA7AFE}" dt="2024-06-25T22:57:37.937" v="727"/>
          <ac:spMkLst>
            <pc:docMk/>
            <pc:sldMk cId="3063100876" sldId="330"/>
            <ac:spMk id="3" creationId="{874BCA10-8955-2964-97E7-90A3F99B6FA6}"/>
          </ac:spMkLst>
        </pc:spChg>
      </pc:sldChg>
      <pc:sldChg chg="addSp delSp modSp add del replId delAnim">
        <pc:chgData name="Dolan, Wayana" userId="S::wdolan_usgs.gov#ext#@adminliveunc.onmicrosoft.com::a3917d5e-0871-4074-bc11-7483e33a703f" providerId="AD" clId="Web-{D12C29FA-4AA8-A6B7-A994-AE8C45EA7AFE}" dt="2024-06-25T23:25:30.761" v="997" actId="14100"/>
        <pc:sldMkLst>
          <pc:docMk/>
          <pc:sldMk cId="47021118" sldId="331"/>
        </pc:sldMkLst>
        <pc:spChg chg="add mod">
          <ac:chgData name="Dolan, Wayana" userId="S::wdolan_usgs.gov#ext#@adminliveunc.onmicrosoft.com::a3917d5e-0871-4074-bc11-7483e33a703f" providerId="AD" clId="Web-{D12C29FA-4AA8-A6B7-A994-AE8C45EA7AFE}" dt="2024-06-25T23:25:04.307" v="971" actId="1076"/>
          <ac:spMkLst>
            <pc:docMk/>
            <pc:sldMk cId="47021118" sldId="331"/>
            <ac:spMk id="2" creationId="{5A441CC4-D7F0-769C-D9D0-3A4267638C39}"/>
          </ac:spMkLst>
        </pc:spChg>
        <pc:spChg chg="add mod">
          <ac:chgData name="Dolan, Wayana" userId="S::wdolan_usgs.gov#ext#@adminliveunc.onmicrosoft.com::a3917d5e-0871-4074-bc11-7483e33a703f" providerId="AD" clId="Web-{D12C29FA-4AA8-A6B7-A994-AE8C45EA7AFE}" dt="2024-06-25T23:25:30.761" v="997" actId="14100"/>
          <ac:spMkLst>
            <pc:docMk/>
            <pc:sldMk cId="47021118" sldId="331"/>
            <ac:spMk id="3" creationId="{4D05F03A-37FF-29E1-65C1-42D704862E9B}"/>
          </ac:spMkLst>
        </pc:spChg>
        <pc:spChg chg="del">
          <ac:chgData name="Dolan, Wayana" userId="S::wdolan_usgs.gov#ext#@adminliveunc.onmicrosoft.com::a3917d5e-0871-4074-bc11-7483e33a703f" providerId="AD" clId="Web-{D12C29FA-4AA8-A6B7-A994-AE8C45EA7AFE}" dt="2024-06-25T23:05:53.470" v="792"/>
          <ac:spMkLst>
            <pc:docMk/>
            <pc:sldMk cId="47021118" sldId="331"/>
            <ac:spMk id="368" creationId="{00000000-0000-0000-0000-000000000000}"/>
          </ac:spMkLst>
        </pc:spChg>
        <pc:picChg chg="del">
          <ac:chgData name="Dolan, Wayana" userId="S::wdolan_usgs.gov#ext#@adminliveunc.onmicrosoft.com::a3917d5e-0871-4074-bc11-7483e33a703f" providerId="AD" clId="Web-{D12C29FA-4AA8-A6B7-A994-AE8C45EA7AFE}" dt="2024-06-25T23:05:50.783" v="791"/>
          <ac:picMkLst>
            <pc:docMk/>
            <pc:sldMk cId="47021118" sldId="331"/>
            <ac:picMk id="367" creationId="{00000000-0000-0000-0000-000000000000}"/>
          </ac:picMkLst>
        </pc:picChg>
        <pc:picChg chg="mod">
          <ac:chgData name="Dolan, Wayana" userId="S::wdolan_usgs.gov#ext#@adminliveunc.onmicrosoft.com::a3917d5e-0871-4074-bc11-7483e33a703f" providerId="AD" clId="Web-{D12C29FA-4AA8-A6B7-A994-AE8C45EA7AFE}" dt="2024-06-25T23:25:04.292" v="969" actId="1076"/>
          <ac:picMkLst>
            <pc:docMk/>
            <pc:sldMk cId="47021118" sldId="331"/>
            <ac:picMk id="369" creationId="{00000000-0000-0000-0000-000000000000}"/>
          </ac:picMkLst>
        </pc:picChg>
        <pc:picChg chg="mod">
          <ac:chgData name="Dolan, Wayana" userId="S::wdolan_usgs.gov#ext#@adminliveunc.onmicrosoft.com::a3917d5e-0871-4074-bc11-7483e33a703f" providerId="AD" clId="Web-{D12C29FA-4AA8-A6B7-A994-AE8C45EA7AFE}" dt="2024-06-25T23:25:04.307" v="970" actId="1076"/>
          <ac:picMkLst>
            <pc:docMk/>
            <pc:sldMk cId="47021118" sldId="331"/>
            <ac:picMk id="370" creationId="{00000000-0000-0000-0000-000000000000}"/>
          </ac:picMkLst>
        </pc:picChg>
      </pc:sldChg>
    </pc:docChg>
  </pc:docChgLst>
  <pc:docChgLst>
    <pc:chgData name="Dolan, Wayana" userId="S::wdolan_usgs.gov#ext#@adminliveunc.onmicrosoft.com::a3917d5e-0871-4074-bc11-7483e33a703f" providerId="AD" clId="Web-{3B27E30B-9041-4670-5E88-D3AF79598530}"/>
    <pc:docChg chg="modSld">
      <pc:chgData name="Dolan, Wayana" userId="S::wdolan_usgs.gov#ext#@adminliveunc.onmicrosoft.com::a3917d5e-0871-4074-bc11-7483e33a703f" providerId="AD" clId="Web-{3B27E30B-9041-4670-5E88-D3AF79598530}" dt="2024-09-11T19:21:30.401" v="79" actId="1076"/>
      <pc:docMkLst>
        <pc:docMk/>
      </pc:docMkLst>
      <pc:sldChg chg="modSp">
        <pc:chgData name="Dolan, Wayana" userId="S::wdolan_usgs.gov#ext#@adminliveunc.onmicrosoft.com::a3917d5e-0871-4074-bc11-7483e33a703f" providerId="AD" clId="Web-{3B27E30B-9041-4670-5E88-D3AF79598530}" dt="2024-09-11T19:21:30.401" v="79" actId="1076"/>
        <pc:sldMkLst>
          <pc:docMk/>
          <pc:sldMk cId="0" sldId="259"/>
        </pc:sldMkLst>
        <pc:spChg chg="mod">
          <ac:chgData name="Dolan, Wayana" userId="S::wdolan_usgs.gov#ext#@adminliveunc.onmicrosoft.com::a3917d5e-0871-4074-bc11-7483e33a703f" providerId="AD" clId="Web-{3B27E30B-9041-4670-5E88-D3AF79598530}" dt="2024-09-11T19:21:30.401" v="79" actId="1076"/>
          <ac:spMkLst>
            <pc:docMk/>
            <pc:sldMk cId="0" sldId="259"/>
            <ac:spMk id="87" creationId="{00000000-0000-0000-0000-000000000000}"/>
          </ac:spMkLst>
        </pc:spChg>
      </pc:sldChg>
      <pc:sldChg chg="addSp delSp modSp">
        <pc:chgData name="Dolan, Wayana" userId="S::wdolan_usgs.gov#ext#@adminliveunc.onmicrosoft.com::a3917d5e-0871-4074-bc11-7483e33a703f" providerId="AD" clId="Web-{3B27E30B-9041-4670-5E88-D3AF79598530}" dt="2024-09-11T18:46:59.460" v="14" actId="20577"/>
        <pc:sldMkLst>
          <pc:docMk/>
          <pc:sldMk cId="0" sldId="284"/>
        </pc:sldMkLst>
        <pc:spChg chg="mod">
          <ac:chgData name="Dolan, Wayana" userId="S::wdolan_usgs.gov#ext#@adminliveunc.onmicrosoft.com::a3917d5e-0871-4074-bc11-7483e33a703f" providerId="AD" clId="Web-{3B27E30B-9041-4670-5E88-D3AF79598530}" dt="2024-09-11T18:46:59.460" v="14" actId="20577"/>
          <ac:spMkLst>
            <pc:docMk/>
            <pc:sldMk cId="0" sldId="284"/>
            <ac:spMk id="292" creationId="{00000000-0000-0000-0000-000000000000}"/>
          </ac:spMkLst>
        </pc:spChg>
        <pc:picChg chg="add del mod">
          <ac:chgData name="Dolan, Wayana" userId="S::wdolan_usgs.gov#ext#@adminliveunc.onmicrosoft.com::a3917d5e-0871-4074-bc11-7483e33a703f" providerId="AD" clId="Web-{3B27E30B-9041-4670-5E88-D3AF79598530}" dt="2024-09-11T18:46:12.895" v="4"/>
          <ac:picMkLst>
            <pc:docMk/>
            <pc:sldMk cId="0" sldId="284"/>
            <ac:picMk id="2" creationId="{9B3B59E4-FAE8-83CF-F8BB-B296DD08137A}"/>
          </ac:picMkLst>
        </pc:picChg>
        <pc:picChg chg="add mod">
          <ac:chgData name="Dolan, Wayana" userId="S::wdolan_usgs.gov#ext#@adminliveunc.onmicrosoft.com::a3917d5e-0871-4074-bc11-7483e33a703f" providerId="AD" clId="Web-{3B27E30B-9041-4670-5E88-D3AF79598530}" dt="2024-09-11T18:46:28.115" v="10" actId="14100"/>
          <ac:picMkLst>
            <pc:docMk/>
            <pc:sldMk cId="0" sldId="284"/>
            <ac:picMk id="3" creationId="{DC1391AF-E2E2-E83F-9C5C-B625645907B9}"/>
          </ac:picMkLst>
        </pc:picChg>
        <pc:picChg chg="del">
          <ac:chgData name="Dolan, Wayana" userId="S::wdolan_usgs.gov#ext#@adminliveunc.onmicrosoft.com::a3917d5e-0871-4074-bc11-7483e33a703f" providerId="AD" clId="Web-{3B27E30B-9041-4670-5E88-D3AF79598530}" dt="2024-09-11T18:46:06.145" v="0"/>
          <ac:picMkLst>
            <pc:docMk/>
            <pc:sldMk cId="0" sldId="284"/>
            <ac:picMk id="291" creationId="{00000000-0000-0000-0000-000000000000}"/>
          </ac:picMkLst>
        </pc:picChg>
      </pc:sldChg>
      <pc:sldChg chg="modSp">
        <pc:chgData name="Dolan, Wayana" userId="S::wdolan_usgs.gov#ext#@adminliveunc.onmicrosoft.com::a3917d5e-0871-4074-bc11-7483e33a703f" providerId="AD" clId="Web-{3B27E30B-9041-4670-5E88-D3AF79598530}" dt="2024-09-11T19:04:52.315" v="15" actId="20577"/>
        <pc:sldMkLst>
          <pc:docMk/>
          <pc:sldMk cId="0" sldId="291"/>
        </pc:sldMkLst>
        <pc:spChg chg="mod">
          <ac:chgData name="Dolan, Wayana" userId="S::wdolan_usgs.gov#ext#@adminliveunc.onmicrosoft.com::a3917d5e-0871-4074-bc11-7483e33a703f" providerId="AD" clId="Web-{3B27E30B-9041-4670-5E88-D3AF79598530}" dt="2024-09-11T19:04:52.315" v="15" actId="20577"/>
          <ac:spMkLst>
            <pc:docMk/>
            <pc:sldMk cId="0" sldId="291"/>
            <ac:spMk id="350" creationId="{00000000-0000-0000-0000-000000000000}"/>
          </ac:spMkLst>
        </pc:spChg>
      </pc:sldChg>
      <pc:sldChg chg="addSp modSp">
        <pc:chgData name="Dolan, Wayana" userId="S::wdolan_usgs.gov#ext#@adminliveunc.onmicrosoft.com::a3917d5e-0871-4074-bc11-7483e33a703f" providerId="AD" clId="Web-{3B27E30B-9041-4670-5E88-D3AF79598530}" dt="2024-09-11T19:05:14.409" v="21" actId="20577"/>
        <pc:sldMkLst>
          <pc:docMk/>
          <pc:sldMk cId="0" sldId="292"/>
        </pc:sldMkLst>
        <pc:spChg chg="add mod">
          <ac:chgData name="Dolan, Wayana" userId="S::wdolan_usgs.gov#ext#@adminliveunc.onmicrosoft.com::a3917d5e-0871-4074-bc11-7483e33a703f" providerId="AD" clId="Web-{3B27E30B-9041-4670-5E88-D3AF79598530}" dt="2024-09-11T19:05:14.409" v="21" actId="20577"/>
          <ac:spMkLst>
            <pc:docMk/>
            <pc:sldMk cId="0" sldId="292"/>
            <ac:spMk id="3" creationId="{D2F6D45E-7D97-EEC5-C770-FA35B0091F88}"/>
          </ac:spMkLst>
        </pc:spChg>
      </pc:sldChg>
      <pc:sldChg chg="modSp">
        <pc:chgData name="Dolan, Wayana" userId="S::wdolan_usgs.gov#ext#@adminliveunc.onmicrosoft.com::a3917d5e-0871-4074-bc11-7483e33a703f" providerId="AD" clId="Web-{3B27E30B-9041-4670-5E88-D3AF79598530}" dt="2024-09-11T19:19:19.397" v="31" actId="20577"/>
        <pc:sldMkLst>
          <pc:docMk/>
          <pc:sldMk cId="0" sldId="294"/>
        </pc:sldMkLst>
        <pc:spChg chg="mod">
          <ac:chgData name="Dolan, Wayana" userId="S::wdolan_usgs.gov#ext#@adminliveunc.onmicrosoft.com::a3917d5e-0871-4074-bc11-7483e33a703f" providerId="AD" clId="Web-{3B27E30B-9041-4670-5E88-D3AF79598530}" dt="2024-09-11T19:19:19.397" v="31" actId="20577"/>
          <ac:spMkLst>
            <pc:docMk/>
            <pc:sldMk cId="0" sldId="294"/>
            <ac:spMk id="368" creationId="{00000000-0000-0000-0000-000000000000}"/>
          </ac:spMkLst>
        </pc:spChg>
      </pc:sldChg>
      <pc:sldChg chg="modSp">
        <pc:chgData name="Dolan, Wayana" userId="S::wdolan_usgs.gov#ext#@adminliveunc.onmicrosoft.com::a3917d5e-0871-4074-bc11-7483e33a703f" providerId="AD" clId="Web-{3B27E30B-9041-4670-5E88-D3AF79598530}" dt="2024-09-11T19:21:11.119" v="77" actId="14100"/>
        <pc:sldMkLst>
          <pc:docMk/>
          <pc:sldMk cId="1072850316" sldId="326"/>
        </pc:sldMkLst>
        <pc:spChg chg="mod">
          <ac:chgData name="Dolan, Wayana" userId="S::wdolan_usgs.gov#ext#@adminliveunc.onmicrosoft.com::a3917d5e-0871-4074-bc11-7483e33a703f" providerId="AD" clId="Web-{3B27E30B-9041-4670-5E88-D3AF79598530}" dt="2024-09-11T19:21:11.119" v="77" actId="14100"/>
          <ac:spMkLst>
            <pc:docMk/>
            <pc:sldMk cId="1072850316" sldId="326"/>
            <ac:spMk id="2" creationId="{EFC2EBE6-7CA4-D14D-A55D-B16D6B63A0F0}"/>
          </ac:spMkLst>
        </pc:spChg>
      </pc:sldChg>
      <pc:sldChg chg="modSp">
        <pc:chgData name="Dolan, Wayana" userId="S::wdolan_usgs.gov#ext#@adminliveunc.onmicrosoft.com::a3917d5e-0871-4074-bc11-7483e33a703f" providerId="AD" clId="Web-{3B27E30B-9041-4670-5E88-D3AF79598530}" dt="2024-09-11T19:20:12.491" v="36" actId="20577"/>
        <pc:sldMkLst>
          <pc:docMk/>
          <pc:sldMk cId="2333196653" sldId="328"/>
        </pc:sldMkLst>
        <pc:spChg chg="mod">
          <ac:chgData name="Dolan, Wayana" userId="S::wdolan_usgs.gov#ext#@adminliveunc.onmicrosoft.com::a3917d5e-0871-4074-bc11-7483e33a703f" providerId="AD" clId="Web-{3B27E30B-9041-4670-5E88-D3AF79598530}" dt="2024-09-11T19:20:12.491" v="36" actId="20577"/>
          <ac:spMkLst>
            <pc:docMk/>
            <pc:sldMk cId="2333196653" sldId="328"/>
            <ac:spMk id="3" creationId="{45EA01EC-FCED-BBE3-2C79-83EF6BE66693}"/>
          </ac:spMkLst>
        </pc:spChg>
      </pc:sldChg>
      <pc:sldChg chg="addSp modSp">
        <pc:chgData name="Dolan, Wayana" userId="S::wdolan_usgs.gov#ext#@adminliveunc.onmicrosoft.com::a3917d5e-0871-4074-bc11-7483e33a703f" providerId="AD" clId="Web-{3B27E30B-9041-4670-5E88-D3AF79598530}" dt="2024-09-11T19:20:52.977" v="70" actId="20577"/>
        <pc:sldMkLst>
          <pc:docMk/>
          <pc:sldMk cId="3063100876" sldId="330"/>
        </pc:sldMkLst>
        <pc:spChg chg="add mod">
          <ac:chgData name="Dolan, Wayana" userId="S::wdolan_usgs.gov#ext#@adminliveunc.onmicrosoft.com::a3917d5e-0871-4074-bc11-7483e33a703f" providerId="AD" clId="Web-{3B27E30B-9041-4670-5E88-D3AF79598530}" dt="2024-09-11T19:20:52.977" v="70" actId="20577"/>
          <ac:spMkLst>
            <pc:docMk/>
            <pc:sldMk cId="3063100876" sldId="330"/>
            <ac:spMk id="3" creationId="{84AF0F57-4654-CEFA-049E-2D4108C088E9}"/>
          </ac:spMkLst>
        </pc:spChg>
      </pc:sldChg>
      <pc:sldChg chg="modSp">
        <pc:chgData name="Dolan, Wayana" userId="S::wdolan_usgs.gov#ext#@adminliveunc.onmicrosoft.com::a3917d5e-0871-4074-bc11-7483e33a703f" providerId="AD" clId="Web-{3B27E30B-9041-4670-5E88-D3AF79598530}" dt="2024-09-11T19:19:53.491" v="33" actId="20577"/>
        <pc:sldMkLst>
          <pc:docMk/>
          <pc:sldMk cId="47021118" sldId="331"/>
        </pc:sldMkLst>
        <pc:spChg chg="mod">
          <ac:chgData name="Dolan, Wayana" userId="S::wdolan_usgs.gov#ext#@adminliveunc.onmicrosoft.com::a3917d5e-0871-4074-bc11-7483e33a703f" providerId="AD" clId="Web-{3B27E30B-9041-4670-5E88-D3AF79598530}" dt="2024-09-11T19:19:53.491" v="33" actId="20577"/>
          <ac:spMkLst>
            <pc:docMk/>
            <pc:sldMk cId="47021118" sldId="331"/>
            <ac:spMk id="3" creationId="{4D05F03A-37FF-29E1-65C1-42D704862E9B}"/>
          </ac:spMkLst>
        </pc:spChg>
      </pc:sldChg>
    </pc:docChg>
  </pc:docChgLst>
  <pc:docChgLst>
    <pc:chgData name="Dolan, Wayana" userId="S::wdolan_usgs.gov#ext#@adminliveunc.onmicrosoft.com::a3917d5e-0871-4074-bc11-7483e33a703f" providerId="AD" clId="Web-{58C0D2B6-DFC9-6522-289A-2F4F2EDB8D25}"/>
    <pc:docChg chg="modSld">
      <pc:chgData name="Dolan, Wayana" userId="S::wdolan_usgs.gov#ext#@adminliveunc.onmicrosoft.com::a3917d5e-0871-4074-bc11-7483e33a703f" providerId="AD" clId="Web-{58C0D2B6-DFC9-6522-289A-2F4F2EDB8D25}" dt="2024-09-04T14:10:34.732" v="1" actId="14100"/>
      <pc:docMkLst>
        <pc:docMk/>
      </pc:docMkLst>
      <pc:sldChg chg="modSp">
        <pc:chgData name="Dolan, Wayana" userId="S::wdolan_usgs.gov#ext#@adminliveunc.onmicrosoft.com::a3917d5e-0871-4074-bc11-7483e33a703f" providerId="AD" clId="Web-{58C0D2B6-DFC9-6522-289A-2F4F2EDB8D25}" dt="2024-09-04T14:10:34.732" v="1" actId="14100"/>
        <pc:sldMkLst>
          <pc:docMk/>
          <pc:sldMk cId="1906217804" sldId="327"/>
        </pc:sldMkLst>
        <pc:picChg chg="mod">
          <ac:chgData name="Dolan, Wayana" userId="S::wdolan_usgs.gov#ext#@adminliveunc.onmicrosoft.com::a3917d5e-0871-4074-bc11-7483e33a703f" providerId="AD" clId="Web-{58C0D2B6-DFC9-6522-289A-2F4F2EDB8D25}" dt="2024-09-04T14:10:34.732" v="1" actId="14100"/>
          <ac:picMkLst>
            <pc:docMk/>
            <pc:sldMk cId="1906217804" sldId="327"/>
            <ac:picMk id="3" creationId="{142D9D8E-61DF-119C-77CD-73065B5F212B}"/>
          </ac:picMkLst>
        </pc:picChg>
      </pc:sldChg>
    </pc:docChg>
  </pc:docChgLst>
  <pc:docChgLst>
    <pc:chgData name="Dolan, Wayana" userId="S::wdolan_usgs.gov#ext#@adminliveunc.onmicrosoft.com::a3917d5e-0871-4074-bc11-7483e33a703f" providerId="AD" clId="Web-{2183BB36-88E1-233C-4143-2797779451D8}"/>
    <pc:docChg chg="modSld">
      <pc:chgData name="Dolan, Wayana" userId="S::wdolan_usgs.gov#ext#@adminliveunc.onmicrosoft.com::a3917d5e-0871-4074-bc11-7483e33a703f" providerId="AD" clId="Web-{2183BB36-88E1-233C-4143-2797779451D8}" dt="2024-07-22T19:47:59.795" v="22" actId="20577"/>
      <pc:docMkLst>
        <pc:docMk/>
      </pc:docMkLst>
      <pc:sldChg chg="modSp">
        <pc:chgData name="Dolan, Wayana" userId="S::wdolan_usgs.gov#ext#@adminliveunc.onmicrosoft.com::a3917d5e-0871-4074-bc11-7483e33a703f" providerId="AD" clId="Web-{2183BB36-88E1-233C-4143-2797779451D8}" dt="2024-07-22T19:47:59.795" v="22" actId="20577"/>
        <pc:sldMkLst>
          <pc:docMk/>
          <pc:sldMk cId="0" sldId="258"/>
        </pc:sldMkLst>
        <pc:spChg chg="mod">
          <ac:chgData name="Dolan, Wayana" userId="S::wdolan_usgs.gov#ext#@adminliveunc.onmicrosoft.com::a3917d5e-0871-4074-bc11-7483e33a703f" providerId="AD" clId="Web-{2183BB36-88E1-233C-4143-2797779451D8}" dt="2024-07-22T19:47:59.795" v="22" actId="20577"/>
          <ac:spMkLst>
            <pc:docMk/>
            <pc:sldMk cId="0" sldId="258"/>
            <ac:spMk id="7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bsnews.com/news/galena-alaska-residents-evacuate-when-ice-dam-causes-major-flooding/#:~:text=Responders%20say%20most%20residents%20of%20Galena%20have%20been,people%20and%2019%20dogs%20to%20Fairbanks%20Tuesday%20nigh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riskfactor.com/property/228-butler-ct-nc/371381787_fsid/flood"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jscreen.epa.gov/mapper/"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ejscreen.epa.gov/mapper/"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131b62b32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131b62b32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a:t>More information about the 2013 Flooding</a:t>
            </a:r>
          </a:p>
          <a:p>
            <a:pPr marL="0" indent="0">
              <a:buNone/>
            </a:pPr>
            <a:r>
              <a:rPr lang="en-US">
                <a:hlinkClick r:id="rId3"/>
              </a:rPr>
              <a:t>Galena, Alaska, residents evacuate when ice dam causes major flooding - CBS News</a:t>
            </a:r>
            <a:endParaRPr lang="en-US"/>
          </a:p>
        </p:txBody>
      </p:sp>
    </p:spTree>
    <p:extLst>
      <p:ext uri="{BB962C8B-B14F-4D97-AF65-F5344CB8AC3E}">
        <p14:creationId xmlns:p14="http://schemas.microsoft.com/office/powerpoint/2010/main" val="268186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31b62b329b_0_6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131b62b329b_0_6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31b62b329b_0_6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31b62b329b_0_6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Exposure An area’s predisposition to disruption by a Exposure can be understood as the geographical flooding event due to its location in the same characteristics that are present at the place area of influence. where floods can occur. These characteristics may be infrastructure, cultural heritage, land use, people etc. The indicators for this component can be separated into two categories: the first one covers the exposure of different elements at risk; the second includes details on the general characteristics of the flood.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Susceptibility The elements exposed within the system Susceptibility relates to system characteristics, (e.g. people, property, infrastructure etc.) including the social context of flood damage which influence the probabilities of being occurrence – especially the awareness and harmed at times of hazardous floods. preparedness of affected people (before the flood) regarding the risk they live with, the institutions that are involved in mitigating and reducing the effects of the hazards, and the existence of possible measures such as evacuation routes to be used during the floods.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Resilience The capacity of a system to endure a Resilience to flood damage can be evaluated only hazard/disaster event such as a flood, in places which have experienced past events, maintaining significant levels of organisation since the main focus is on the experiences in its social, economical, environmental and encountered during and after the floods.</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4a061231ff_1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4a061231ff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131b62b329b_0_7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131b62b329b_0_7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131b62b329b_0_4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131b62b329b_0_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https://riskfactor.com/property/228-butler-ct-nc/371381787_fsid/flood</a:t>
            </a:r>
            <a:r>
              <a:rPr lang="en"/>
              <a: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31b62b329b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31b62b329b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solidFill>
                <a:schemeClr val="dk1"/>
              </a:solidFill>
              <a:latin typeface="Cambria"/>
              <a:ea typeface="Cambria"/>
              <a:cs typeface="Cambria"/>
              <a:sym typeface="Cambria"/>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16a6bdeb7d1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16a6bdeb7d1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solidFill>
                <a:schemeClr val="dk1"/>
              </a:solidFill>
              <a:latin typeface="Cambria"/>
              <a:ea typeface="Cambria"/>
              <a:cs typeface="Cambria"/>
              <a:sym typeface="Cambria"/>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131b62b329b_0_2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131b62b329b_0_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31b62b329b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31b62b329b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6a6bdeb7d1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16a6bdeb7d1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2cc7d9863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12cc7d9863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131b62b329b_0_3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131b62b329b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1b62b329b_0_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1b62b329b_0_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16a6bdeb7d1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16a6bdeb7d1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131b62b329b_0_3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131b62b329b_0_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31b62b329b_0_5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131b62b329b_0_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16a6bdeb7d1_0_2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16a6bdeb7d1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16a6bdeb7d1_0_2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16a6bdeb7d1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16a6bdeb7d1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16a6bdeb7d1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16a6bdeb7d1_0_2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16a6bdeb7d1_0_2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16a6bdeb7d1_0_2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16a6bdeb7d1_0_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131b62b329b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131b62b329b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6a6bdeb7d1_0_2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16a6bdeb7d1_0_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6a6bdeb7d1_0_2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6a6bdeb7d1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6a6bdeb7d1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16a6bdeb7d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16a6bdeb7d1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16a6bdeb7d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6a6bdeb7d1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6a6bdeb7d1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16a6bdeb7d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16a6bdeb7d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a:t>TLDR: Allison stalled out over the Houston Metro Area as a Tropical Storm, causing a ton of rainfall!</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6a6bdeb7d1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6a6bdeb7d1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6a6bdeb7d1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6a6bdeb7d1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4086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16a6bdeb7d1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16a6bdeb7d1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16a6bdeb7d1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16a6bdeb7d1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131b62b329b_0_6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131b62b329b_0_6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a:t>Ask students what might cause flooding. Write student answers on the board.</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16a6bdeb7d1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16a6bdeb7d1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16a6bdeb7d1_0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16a6bdeb7d1_0_1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FloodFactor.com</a:t>
            </a:r>
            <a:endParaRPr/>
          </a:p>
        </p:txBody>
      </p:sp>
      <p:sp>
        <p:nvSpPr>
          <p:cNvPr id="394" name="Google Shape;394;g16a6bdeb7d1_0_1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16a6bdeb7d1_0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16a6bdeb7d1_0_1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FloodFactor.com</a:t>
            </a:r>
            <a:endParaRPr/>
          </a:p>
        </p:txBody>
      </p:sp>
      <p:sp>
        <p:nvSpPr>
          <p:cNvPr id="394" name="Google Shape;394;g16a6bdeb7d1_0_1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42</a:t>
            </a:fld>
            <a:endParaRPr/>
          </a:p>
        </p:txBody>
      </p:sp>
    </p:spTree>
    <p:extLst>
      <p:ext uri="{BB962C8B-B14F-4D97-AF65-F5344CB8AC3E}">
        <p14:creationId xmlns:p14="http://schemas.microsoft.com/office/powerpoint/2010/main" val="17027170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16a6bdeb7d1_0_1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g16a6bdeb7d1_0_19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97A7"/>
              </a:buClr>
              <a:buSzPts val="1200"/>
              <a:buFont typeface="Arial"/>
              <a:buNone/>
            </a:pPr>
            <a:r>
              <a:rPr lang="en" u="sng">
                <a:solidFill>
                  <a:srgbClr val="0097A7"/>
                </a:solidFill>
                <a:latin typeface="Arial"/>
                <a:ea typeface="Arial"/>
                <a:cs typeface="Arial"/>
                <a:sym typeface="Arial"/>
                <a:hlinkClick r:id="rId3">
                  <a:extLst>
                    <a:ext uri="{A12FA001-AC4F-418D-AE19-62706E023703}">
                      <ahyp:hlinkClr xmlns:ahyp="http://schemas.microsoft.com/office/drawing/2018/hyperlinkcolor" val="tx"/>
                    </a:ext>
                  </a:extLst>
                </a:hlinkClick>
              </a:rPr>
              <a:t>EPA: Environmental Justice Mapper</a:t>
            </a:r>
            <a:endParaRPr/>
          </a:p>
          <a:p>
            <a:pPr marL="0" lvl="0" indent="0" algn="l" rtl="0">
              <a:spcBef>
                <a:spcPts val="0"/>
              </a:spcBef>
              <a:spcAft>
                <a:spcPts val="0"/>
              </a:spcAft>
              <a:buNone/>
            </a:pPr>
            <a:r>
              <a:rPr lang="en" sz="1200" b="0" i="0" u="none" strike="noStrike">
                <a:solidFill>
                  <a:schemeClr val="dk1"/>
                </a:solidFill>
                <a:latin typeface="Calibri"/>
                <a:ea typeface="Calibri"/>
                <a:cs typeface="Calibri"/>
                <a:sym typeface="Calibri"/>
              </a:rPr>
              <a:t>Low income = population whose income level is less than 2x the poverty level</a:t>
            </a:r>
            <a:endParaRPr b="0"/>
          </a:p>
          <a:p>
            <a:pPr marL="0" lvl="0" indent="0" algn="l" rtl="0">
              <a:spcBef>
                <a:spcPts val="0"/>
              </a:spcBef>
              <a:spcAft>
                <a:spcPts val="0"/>
              </a:spcAft>
              <a:buNone/>
            </a:pPr>
            <a:br>
              <a:rPr lang="en"/>
            </a:br>
            <a:endParaRPr/>
          </a:p>
        </p:txBody>
      </p:sp>
      <p:sp>
        <p:nvSpPr>
          <p:cNvPr id="409" name="Google Shape;409;g16a6bdeb7d1_0_19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16a6bdeb7d1_0_2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1" name="Google Shape;421;g16a6bdeb7d1_0_2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97A7"/>
              </a:buClr>
              <a:buSzPts val="1200"/>
              <a:buFont typeface="Arial"/>
              <a:buNone/>
            </a:pPr>
            <a:r>
              <a:rPr lang="en" u="sng">
                <a:solidFill>
                  <a:srgbClr val="0097A7"/>
                </a:solidFill>
                <a:latin typeface="Arial"/>
                <a:ea typeface="Arial"/>
                <a:cs typeface="Arial"/>
                <a:sym typeface="Arial"/>
                <a:hlinkClick r:id="rId3">
                  <a:extLst>
                    <a:ext uri="{A12FA001-AC4F-418D-AE19-62706E023703}">
                      <ahyp:hlinkClr xmlns:ahyp="http://schemas.microsoft.com/office/drawing/2018/hyperlinkcolor" val="tx"/>
                    </a:ext>
                  </a:extLst>
                </a:hlinkClick>
              </a:rPr>
              <a:t>EPA: Environmental Justice Mapper</a:t>
            </a:r>
            <a:endParaRPr/>
          </a:p>
          <a:p>
            <a:pPr marL="0" lvl="0" indent="0" algn="l" rtl="0">
              <a:spcBef>
                <a:spcPts val="0"/>
              </a:spcBef>
              <a:spcAft>
                <a:spcPts val="0"/>
              </a:spcAft>
              <a:buNone/>
            </a:pPr>
            <a:r>
              <a:rPr lang="en" sz="1200" b="0" i="0" u="none" strike="noStrike">
                <a:solidFill>
                  <a:schemeClr val="dk1"/>
                </a:solidFill>
                <a:latin typeface="Calibri"/>
                <a:ea typeface="Calibri"/>
                <a:cs typeface="Calibri"/>
                <a:sym typeface="Calibri"/>
              </a:rPr>
              <a:t>Proximity = Count of waste transfer, storage and facilities divided by the distance to the location</a:t>
            </a:r>
            <a:endParaRPr/>
          </a:p>
        </p:txBody>
      </p:sp>
      <p:sp>
        <p:nvSpPr>
          <p:cNvPr id="422" name="Google Shape;422;g16a6bdeb7d1_0_2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131b62b329b_0_7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g131b62b329b_0_7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Instructor goes over an example of classifying the flood/hazard/risk in this scenario</a:t>
            </a:r>
            <a:endParaRPr/>
          </a:p>
        </p:txBody>
      </p:sp>
      <p:sp>
        <p:nvSpPr>
          <p:cNvPr id="441" name="Google Shape;441;g131b62b329b_0_7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47</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131b62b329b_0_7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g131b62b329b_0_7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Instructor goes over an example of classifying the flood/hazard/risk in this scenario</a:t>
            </a:r>
            <a:endParaRPr/>
          </a:p>
        </p:txBody>
      </p:sp>
      <p:sp>
        <p:nvSpPr>
          <p:cNvPr id="449" name="Google Shape;449;g131b62b329b_0_7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48</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131b62b329b_0_7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g131b62b329b_0_7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Now, the students get to try on their own!</a:t>
            </a:r>
            <a:endParaRPr/>
          </a:p>
          <a:p>
            <a:pPr marL="0" lvl="0" indent="0" algn="l" rtl="0">
              <a:spcBef>
                <a:spcPts val="0"/>
              </a:spcBef>
              <a:spcAft>
                <a:spcPts val="0"/>
              </a:spcAft>
              <a:buNone/>
            </a:pPr>
            <a:endParaRPr/>
          </a:p>
          <a:p>
            <a:pPr marL="0" lvl="0" indent="0" algn="l" rtl="0">
              <a:spcBef>
                <a:spcPts val="0"/>
              </a:spcBef>
              <a:spcAft>
                <a:spcPts val="0"/>
              </a:spcAft>
              <a:buNone/>
            </a:pPr>
            <a:r>
              <a:rPr lang="en"/>
              <a:t>Answer: </a:t>
            </a:r>
            <a:endParaRPr/>
          </a:p>
          <a:p>
            <a:pPr marL="228600" lvl="0" indent="-228600" algn="l" rtl="0">
              <a:spcBef>
                <a:spcPts val="0"/>
              </a:spcBef>
              <a:spcAft>
                <a:spcPts val="0"/>
              </a:spcAft>
              <a:buClr>
                <a:schemeClr val="dk1"/>
              </a:buClr>
              <a:buSzPts val="1200"/>
              <a:buFont typeface="Calibri"/>
              <a:buAutoNum type="arabicPeriod"/>
            </a:pPr>
            <a:r>
              <a:rPr lang="en"/>
              <a:t>Humans impacted hazard by building the levee</a:t>
            </a:r>
            <a:endParaRPr/>
          </a:p>
          <a:p>
            <a:pPr marL="228600" lvl="0" indent="-228600" algn="l" rtl="0">
              <a:spcBef>
                <a:spcPts val="0"/>
              </a:spcBef>
              <a:spcAft>
                <a:spcPts val="0"/>
              </a:spcAft>
              <a:buClr>
                <a:schemeClr val="dk1"/>
              </a:buClr>
              <a:buSzPts val="1200"/>
              <a:buFont typeface="Calibri"/>
              <a:buAutoNum type="arabicPeriod"/>
            </a:pPr>
            <a:r>
              <a:rPr lang="en"/>
              <a:t>Left side probably has higher vulnerability (weren’t able to fight the fact that the levee was built on the other side)</a:t>
            </a:r>
            <a:endParaRPr/>
          </a:p>
          <a:p>
            <a:pPr marL="228600" lvl="0" indent="-228600" algn="l" rtl="0">
              <a:spcBef>
                <a:spcPts val="0"/>
              </a:spcBef>
              <a:spcAft>
                <a:spcPts val="0"/>
              </a:spcAft>
              <a:buClr>
                <a:schemeClr val="dk1"/>
              </a:buClr>
              <a:buSzPts val="1200"/>
              <a:buFont typeface="Calibri"/>
              <a:buAutoNum type="arabicPeriod"/>
            </a:pPr>
            <a:r>
              <a:rPr lang="en"/>
              <a:t>The left side has the greater risk because it definitely has higher hazard due to flood waters and may also have higher vulnerability.</a:t>
            </a:r>
            <a:endParaRPr/>
          </a:p>
        </p:txBody>
      </p:sp>
      <p:sp>
        <p:nvSpPr>
          <p:cNvPr id="457" name="Google Shape;457;g131b62b329b_0_7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49</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31b62b329b_0_7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g131b62b329b_0_7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Now, the students get to try on their own!</a:t>
            </a:r>
            <a:endParaRPr/>
          </a:p>
          <a:p>
            <a:pPr marL="0" lvl="0" indent="0" algn="l" rtl="0">
              <a:spcBef>
                <a:spcPts val="0"/>
              </a:spcBef>
              <a:spcAft>
                <a:spcPts val="0"/>
              </a:spcAft>
              <a:buNone/>
            </a:pPr>
            <a:endParaRPr/>
          </a:p>
          <a:p>
            <a:pPr marL="0" lvl="0" indent="0" algn="l" rtl="0">
              <a:spcBef>
                <a:spcPts val="0"/>
              </a:spcBef>
              <a:spcAft>
                <a:spcPts val="0"/>
              </a:spcAft>
              <a:buNone/>
            </a:pPr>
            <a:r>
              <a:rPr lang="en"/>
              <a:t>Answer: </a:t>
            </a:r>
            <a:endParaRPr/>
          </a:p>
          <a:p>
            <a:pPr marL="228600" lvl="0" indent="-228600" algn="l" rtl="0">
              <a:spcBef>
                <a:spcPts val="0"/>
              </a:spcBef>
              <a:spcAft>
                <a:spcPts val="0"/>
              </a:spcAft>
              <a:buClr>
                <a:schemeClr val="dk1"/>
              </a:buClr>
              <a:buSzPts val="1200"/>
              <a:buFont typeface="Calibri"/>
              <a:buAutoNum type="arabicPeriod"/>
            </a:pPr>
            <a:r>
              <a:rPr lang="en"/>
              <a:t>Humans impacted hazard by building the levee</a:t>
            </a:r>
            <a:endParaRPr/>
          </a:p>
          <a:p>
            <a:pPr marL="228600" lvl="0" indent="-228600" algn="l" rtl="0">
              <a:spcBef>
                <a:spcPts val="0"/>
              </a:spcBef>
              <a:spcAft>
                <a:spcPts val="0"/>
              </a:spcAft>
              <a:buClr>
                <a:schemeClr val="dk1"/>
              </a:buClr>
              <a:buSzPts val="1200"/>
              <a:buFont typeface="Calibri"/>
              <a:buAutoNum type="arabicPeriod"/>
            </a:pPr>
            <a:r>
              <a:rPr lang="en"/>
              <a:t>Left side probably has higher vulnerability (weren’t able to fight the fact that the levee was built on the other side)</a:t>
            </a:r>
            <a:endParaRPr/>
          </a:p>
          <a:p>
            <a:pPr marL="228600" lvl="0" indent="-228600" algn="l" rtl="0">
              <a:spcBef>
                <a:spcPts val="0"/>
              </a:spcBef>
              <a:spcAft>
                <a:spcPts val="0"/>
              </a:spcAft>
              <a:buClr>
                <a:schemeClr val="dk1"/>
              </a:buClr>
              <a:buSzPts val="1200"/>
              <a:buFont typeface="Calibri"/>
              <a:buAutoNum type="arabicPeriod"/>
            </a:pPr>
            <a:r>
              <a:rPr lang="en"/>
              <a:t>The left side has the greater risk because it definitely has higher hazard due to flood waters and may also have higher vulnerability.</a:t>
            </a:r>
            <a:endParaRPr/>
          </a:p>
        </p:txBody>
      </p:sp>
      <p:sp>
        <p:nvSpPr>
          <p:cNvPr id="465" name="Google Shape;465;g131b62b329b_0_7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50</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131b62b329b_0_7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g131b62b329b_0_7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Answer: </a:t>
            </a:r>
            <a:endParaRPr/>
          </a:p>
          <a:p>
            <a:pPr marL="0" lvl="0" indent="0" algn="l" rtl="0">
              <a:spcBef>
                <a:spcPts val="0"/>
              </a:spcBef>
              <a:spcAft>
                <a:spcPts val="0"/>
              </a:spcAft>
              <a:buNone/>
            </a:pPr>
            <a:r>
              <a:rPr lang="en"/>
              <a:t>We would expect the water to be higher on the left-hand side of the river because it is a parking lot, so there can’t be any infiltration. Whereas on the right-hand side, there is regular grass, which allows for infiltration as well as the plants along the edge of the river which help to slow flow and trap sediment.</a:t>
            </a:r>
            <a:endParaRPr/>
          </a:p>
        </p:txBody>
      </p:sp>
      <p:sp>
        <p:nvSpPr>
          <p:cNvPr id="474" name="Google Shape;474;g131b62b329b_0_7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51</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861443be48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1861443be48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en-US"/>
              <a:t>Ask students how humans might impact flood hazard – write responses on the board.</a:t>
            </a:r>
          </a:p>
          <a:p>
            <a:pPr marL="0" lvl="0" indent="0" algn="l">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131b62b329b_0_7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g131b62b329b_0_7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2" name="Google Shape;482;g131b62b329b_0_7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52</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131b62b329b_0_7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g131b62b329b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31b62b329b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131b62b329b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303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31b62b329b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131b62b329b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6a6bdeb7d1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16a6bdeb7d1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1200"/>
              </a:spcBef>
              <a:spcAft>
                <a:spcPts val="0"/>
              </a:spcAft>
              <a:buClr>
                <a:schemeClr val="dk1"/>
              </a:buClr>
              <a:buSzPts val="1800"/>
              <a:buChar char="○"/>
              <a:defRPr/>
            </a:lvl2pPr>
            <a:lvl3pPr marL="1371600" lvl="2" indent="-342900" algn="l" rtl="0">
              <a:spcBef>
                <a:spcPts val="1200"/>
              </a:spcBef>
              <a:spcAft>
                <a:spcPts val="0"/>
              </a:spcAft>
              <a:buClr>
                <a:schemeClr val="dk1"/>
              </a:buClr>
              <a:buSzPts val="1800"/>
              <a:buChar char="■"/>
              <a:defRPr/>
            </a:lvl3pPr>
            <a:lvl4pPr marL="1828800" lvl="3" indent="-342900" algn="l" rtl="0">
              <a:spcBef>
                <a:spcPts val="1200"/>
              </a:spcBef>
              <a:spcAft>
                <a:spcPts val="0"/>
              </a:spcAft>
              <a:buClr>
                <a:schemeClr val="dk1"/>
              </a:buClr>
              <a:buSzPts val="1800"/>
              <a:buChar char="●"/>
              <a:defRPr/>
            </a:lvl4pPr>
            <a:lvl5pPr marL="2286000" lvl="4" indent="-342900" algn="l" rtl="0">
              <a:spcBef>
                <a:spcPts val="1200"/>
              </a:spcBef>
              <a:spcAft>
                <a:spcPts val="0"/>
              </a:spcAft>
              <a:buClr>
                <a:schemeClr val="dk1"/>
              </a:buClr>
              <a:buSzPts val="1800"/>
              <a:buChar char="○"/>
              <a:defRPr/>
            </a:lvl5pPr>
            <a:lvl6pPr marL="2743200" lvl="5" indent="-342900" algn="l" rtl="0">
              <a:spcBef>
                <a:spcPts val="1200"/>
              </a:spcBef>
              <a:spcAft>
                <a:spcPts val="0"/>
              </a:spcAft>
              <a:buClr>
                <a:schemeClr val="dk1"/>
              </a:buClr>
              <a:buSzPts val="1800"/>
              <a:buChar char="■"/>
              <a:defRPr/>
            </a:lvl6pPr>
            <a:lvl7pPr marL="3200400" lvl="6" indent="-342900" algn="l" rtl="0">
              <a:spcBef>
                <a:spcPts val="1200"/>
              </a:spcBef>
              <a:spcAft>
                <a:spcPts val="0"/>
              </a:spcAft>
              <a:buClr>
                <a:schemeClr val="dk1"/>
              </a:buClr>
              <a:buSzPts val="1800"/>
              <a:buChar char="●"/>
              <a:defRPr/>
            </a:lvl7pPr>
            <a:lvl8pPr marL="3657600" lvl="7" indent="-342900" algn="l" rtl="0">
              <a:spcBef>
                <a:spcPts val="1200"/>
              </a:spcBef>
              <a:spcAft>
                <a:spcPts val="0"/>
              </a:spcAft>
              <a:buClr>
                <a:schemeClr val="dk1"/>
              </a:buClr>
              <a:buSzPts val="1800"/>
              <a:buChar char="○"/>
              <a:defRPr/>
            </a:lvl8pPr>
            <a:lvl9pPr marL="4114800" lvl="8" indent="-342900" algn="l" rtl="0">
              <a:spcBef>
                <a:spcPts val="1200"/>
              </a:spcBef>
              <a:spcAft>
                <a:spcPts val="1200"/>
              </a:spcAft>
              <a:buClr>
                <a:schemeClr val="dk1"/>
              </a:buClr>
              <a:buSzPts val="1800"/>
              <a:buChar char="■"/>
              <a:defRPr/>
            </a:lvl9pPr>
          </a:lstStyle>
          <a:p>
            <a:endParaRPr/>
          </a:p>
        </p:txBody>
      </p:sp>
      <p:sp>
        <p:nvSpPr>
          <p:cNvPr id="53" name="Google Shape;53;p1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 name="Google Shape;54;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5" name="Google Shape;55;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rmAutofit/>
          </a:bodyPr>
          <a:lstStyle>
            <a:lvl1pPr marL="0" lvl="0" indent="0" algn="r" rtl="0">
              <a:spcBef>
                <a:spcPts val="0"/>
              </a:spcBef>
              <a:buNone/>
              <a:defRPr>
                <a:solidFill>
                  <a:srgbClr val="888888"/>
                </a:solidFill>
                <a:latin typeface="Calibri"/>
                <a:ea typeface="Calibri"/>
                <a:cs typeface="Calibri"/>
                <a:sym typeface="Calibri"/>
              </a:defRPr>
            </a:lvl1pPr>
            <a:lvl2pPr marL="0" lvl="1" indent="0" algn="r" rtl="0">
              <a:spcBef>
                <a:spcPts val="0"/>
              </a:spcBef>
              <a:buNone/>
              <a:defRPr>
                <a:solidFill>
                  <a:srgbClr val="888888"/>
                </a:solidFill>
                <a:latin typeface="Calibri"/>
                <a:ea typeface="Calibri"/>
                <a:cs typeface="Calibri"/>
                <a:sym typeface="Calibri"/>
              </a:defRPr>
            </a:lvl2pPr>
            <a:lvl3pPr marL="0" lvl="2" indent="0" algn="r" rtl="0">
              <a:spcBef>
                <a:spcPts val="0"/>
              </a:spcBef>
              <a:buNone/>
              <a:defRPr>
                <a:solidFill>
                  <a:srgbClr val="888888"/>
                </a:solidFill>
                <a:latin typeface="Calibri"/>
                <a:ea typeface="Calibri"/>
                <a:cs typeface="Calibri"/>
                <a:sym typeface="Calibri"/>
              </a:defRPr>
            </a:lvl3pPr>
            <a:lvl4pPr marL="0" lvl="3" indent="0" algn="r" rtl="0">
              <a:spcBef>
                <a:spcPts val="0"/>
              </a:spcBef>
              <a:buNone/>
              <a:defRPr>
                <a:solidFill>
                  <a:srgbClr val="888888"/>
                </a:solidFill>
                <a:latin typeface="Calibri"/>
                <a:ea typeface="Calibri"/>
                <a:cs typeface="Calibri"/>
                <a:sym typeface="Calibri"/>
              </a:defRPr>
            </a:lvl4pPr>
            <a:lvl5pPr marL="0" lvl="4" indent="0" algn="r" rtl="0">
              <a:spcBef>
                <a:spcPts val="0"/>
              </a:spcBef>
              <a:buNone/>
              <a:defRPr>
                <a:solidFill>
                  <a:srgbClr val="888888"/>
                </a:solidFill>
                <a:latin typeface="Calibri"/>
                <a:ea typeface="Calibri"/>
                <a:cs typeface="Calibri"/>
                <a:sym typeface="Calibri"/>
              </a:defRPr>
            </a:lvl5pPr>
            <a:lvl6pPr marL="0" lvl="5" indent="0" algn="r" rtl="0">
              <a:spcBef>
                <a:spcPts val="0"/>
              </a:spcBef>
              <a:buNone/>
              <a:defRPr>
                <a:solidFill>
                  <a:srgbClr val="888888"/>
                </a:solidFill>
                <a:latin typeface="Calibri"/>
                <a:ea typeface="Calibri"/>
                <a:cs typeface="Calibri"/>
                <a:sym typeface="Calibri"/>
              </a:defRPr>
            </a:lvl6pPr>
            <a:lvl7pPr marL="0" lvl="6" indent="0" algn="r" rtl="0">
              <a:spcBef>
                <a:spcPts val="0"/>
              </a:spcBef>
              <a:buNone/>
              <a:defRPr>
                <a:solidFill>
                  <a:srgbClr val="888888"/>
                </a:solidFill>
                <a:latin typeface="Calibri"/>
                <a:ea typeface="Calibri"/>
                <a:cs typeface="Calibri"/>
                <a:sym typeface="Calibri"/>
              </a:defRPr>
            </a:lvl7pPr>
            <a:lvl8pPr marL="0" lvl="7" indent="0" algn="r" rtl="0">
              <a:spcBef>
                <a:spcPts val="0"/>
              </a:spcBef>
              <a:buNone/>
              <a:defRPr>
                <a:solidFill>
                  <a:srgbClr val="888888"/>
                </a:solidFill>
                <a:latin typeface="Calibri"/>
                <a:ea typeface="Calibri"/>
                <a:cs typeface="Calibri"/>
                <a:sym typeface="Calibri"/>
              </a:defRPr>
            </a:lvl8pPr>
            <a:lvl9pPr marL="0" lvl="8" indent="0" algn="r" rtl="0">
              <a:spcBef>
                <a:spcPts val="0"/>
              </a:spcBef>
              <a:buNone/>
              <a:defRPr>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serc.carleton.edu/integrate/teaching_materials/map_hazards/unit1.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hyperlink" Target="http://www.unesco-ihe-fvi.org/#:~:text=Vulnerability%20is%20considered%20in%20the,of%20exposure%2C%20susceptibility%20and%20resilience" TargetMode="External"/><Relationship Id="rId4" Type="http://schemas.openxmlformats.org/officeDocument/2006/relationships/hyperlink" Target="https://www.geography.org.uk/download/GA_ShopTSFloodP2021.p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serc.carleton.edu/integrate/teaching_materials/map_hazards/unit1.html"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1.gif"/></Relationships>
</file>

<file path=ppt/slides/_rels/slide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gif"/></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hyperlink" Target="https://www.schexrest.com/" TargetMode="External"/><Relationship Id="rId5" Type="http://schemas.openxmlformats.org/officeDocument/2006/relationships/image" Target="../media/image15.png"/><Relationship Id="rId4" Type="http://schemas.openxmlformats.org/officeDocument/2006/relationships/hyperlink" Target="https://www.instagram.com/teweekuk/"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bbc.com/news/science-environment-50393617"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s://publichealth.jhu.edu/faculty/1544/shannon-doocy" TargetMode="Externa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hyperlink" Target="https://onlinelibrary.wiley.com/doi/pdfdirect/10.1111/jfr3.1260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https://www.hcfcd.org/Portals/62/Flooding%20and%20Floodplains/ts-allison_pubreportenglish.pdf?ver=2020-01-06-101710-540"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hyperlink" Target="https://www.hcfcd.org/Portals/62/Flooding%20and%20Floodplains/ts-allison_pubreportenglish.pdf?ver=2020-01-06-101710-540"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hyperlink" Target="https://hydro.web.unc.edu/" TargetMode="Externa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s://serc.carleton.edu/integrate/teaching_materials/map_hazards/unit1.html"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hyperlink" Target="https://floodfactor.com/city/miami-florida/1245000_fsid" TargetMode="Externa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12.xml"/><Relationship Id="rId5" Type="http://schemas.openxmlformats.org/officeDocument/2006/relationships/hyperlink" Target="https://hydro.web.unc.edu/" TargetMode="Externa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hyperlink" Target="https://ejscreen.epa.gov/mapper/" TargetMode="Externa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2.xml"/><Relationship Id="rId5" Type="http://schemas.openxmlformats.org/officeDocument/2006/relationships/hyperlink" Target="https://ejscreen.epa.gov/mapper/" TargetMode="External"/><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serc.carleton.edu/integrate/teaching_materials/map_hazards/unit1.html"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s://ejatlas.org/conflict/baquio-dam-failure-henan-china" TargetMode="External"/><Relationship Id="rId3" Type="http://schemas.openxmlformats.org/officeDocument/2006/relationships/hyperlink" Target="https://earthobservatory.nasa.gov/images/81227/ice-jam-on-the-yukon-river-floods-galena-alaska" TargetMode="External"/><Relationship Id="rId7" Type="http://schemas.openxmlformats.org/officeDocument/2006/relationships/hyperlink" Target="https://www.britannica.com/event/Mississippi-River-flood-of-2011"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s://www.nytimes.com/2021/02/08/world/asia/india-flood-ignored-warnings.html" TargetMode="External"/><Relationship Id="rId5" Type="http://schemas.openxmlformats.org/officeDocument/2006/relationships/hyperlink" Target="https://www.britannica.com/event/Hurricane-Katrina" TargetMode="External"/><Relationship Id="rId4" Type="http://schemas.openxmlformats.org/officeDocument/2006/relationships/hyperlink" Target="https://weather.com/news/news/interior-alaska-town-floods-residents-evacuated-2013052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9030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b="1"/>
              <a:t>ENEC Lecture 17: Floods</a:t>
            </a:r>
            <a:endParaRPr b="1"/>
          </a:p>
        </p:txBody>
      </p:sp>
      <p:sp>
        <p:nvSpPr>
          <p:cNvPr id="61" name="Google Shape;61;p14"/>
          <p:cNvSpPr txBox="1"/>
          <p:nvPr/>
        </p:nvSpPr>
        <p:spPr>
          <a:xfrm>
            <a:off x="1372600" y="4597002"/>
            <a:ext cx="6340500" cy="461700"/>
          </a:xfrm>
          <a:prstGeom prst="rect">
            <a:avLst/>
          </a:prstGeom>
          <a:noFill/>
          <a:ln>
            <a:noFill/>
          </a:ln>
        </p:spPr>
        <p:txBody>
          <a:bodyPr spcFirstLastPara="1" wrap="square" lIns="91425" tIns="91425" rIns="91425" bIns="91425" anchor="t" anchorCtr="0">
            <a:spAutoFit/>
          </a:bodyPr>
          <a:lstStyle/>
          <a:p>
            <a:pPr algn="ctr"/>
            <a:r>
              <a:rPr lang="en" sz="1800" i="1"/>
              <a:t>Yukon River - Alaska, 2013 </a:t>
            </a:r>
            <a:endParaRPr lang="en-US"/>
          </a:p>
        </p:txBody>
      </p:sp>
      <p:pic>
        <p:nvPicPr>
          <p:cNvPr id="62" name="Google Shape;62;p14"/>
          <p:cNvPicPr preferRelativeResize="0"/>
          <p:nvPr/>
        </p:nvPicPr>
        <p:blipFill rotWithShape="1">
          <a:blip r:embed="rId3">
            <a:alphaModFix/>
          </a:blip>
          <a:srcRect t="29972" r="58495" b="30754"/>
          <a:stretch/>
        </p:blipFill>
        <p:spPr>
          <a:xfrm>
            <a:off x="1372600" y="604275"/>
            <a:ext cx="6237626" cy="3934950"/>
          </a:xfrm>
          <a:prstGeom prst="rect">
            <a:avLst/>
          </a:prstGeom>
          <a:noFill/>
          <a:ln>
            <a:noFill/>
          </a:ln>
        </p:spPr>
      </p:pic>
      <p:cxnSp>
        <p:nvCxnSpPr>
          <p:cNvPr id="63" name="Google Shape;63;p14"/>
          <p:cNvCxnSpPr/>
          <p:nvPr/>
        </p:nvCxnSpPr>
        <p:spPr>
          <a:xfrm>
            <a:off x="1632275" y="4382525"/>
            <a:ext cx="880200" cy="0"/>
          </a:xfrm>
          <a:prstGeom prst="straightConnector1">
            <a:avLst/>
          </a:prstGeom>
          <a:noFill/>
          <a:ln w="38100" cap="flat" cmpd="sng">
            <a:solidFill>
              <a:schemeClr val="lt1"/>
            </a:solidFill>
            <a:prstDash val="solid"/>
            <a:round/>
            <a:headEnd type="none" w="med" len="med"/>
            <a:tailEnd type="none" w="med" len="med"/>
          </a:ln>
        </p:spPr>
      </p:cxnSp>
      <p:sp>
        <p:nvSpPr>
          <p:cNvPr id="64" name="Google Shape;64;p14"/>
          <p:cNvSpPr txBox="1"/>
          <p:nvPr/>
        </p:nvSpPr>
        <p:spPr>
          <a:xfrm>
            <a:off x="1632275" y="4026425"/>
            <a:ext cx="8013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a:solidFill>
                  <a:schemeClr val="lt1"/>
                </a:solidFill>
              </a:rPr>
              <a:t>25km</a:t>
            </a:r>
            <a:endParaRPr b="1">
              <a:solidFill>
                <a:schemeClr val="lt1"/>
              </a:solidFill>
            </a:endParaRPr>
          </a:p>
        </p:txBody>
      </p:sp>
      <p:sp>
        <p:nvSpPr>
          <p:cNvPr id="2" name="TextBox 1">
            <a:extLst>
              <a:ext uri="{FF2B5EF4-FFF2-40B4-BE49-F238E27FC236}">
                <a16:creationId xmlns:a16="http://schemas.microsoft.com/office/drawing/2014/main" id="{EFC2EBE6-7CA4-D14D-A55D-B16D6B63A0F0}"/>
              </a:ext>
            </a:extLst>
          </p:cNvPr>
          <p:cNvSpPr txBox="1"/>
          <p:nvPr/>
        </p:nvSpPr>
        <p:spPr>
          <a:xfrm>
            <a:off x="1531855" y="665768"/>
            <a:ext cx="322657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rPr>
              <a:t>NASA MODIS Satellite Imagery</a:t>
            </a:r>
          </a:p>
        </p:txBody>
      </p:sp>
    </p:spTree>
    <p:extLst>
      <p:ext uri="{BB962C8B-B14F-4D97-AF65-F5344CB8AC3E}">
        <p14:creationId xmlns:p14="http://schemas.microsoft.com/office/powerpoint/2010/main" val="1072850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4"/>
          <p:cNvSpPr txBox="1"/>
          <p:nvPr/>
        </p:nvSpPr>
        <p:spPr>
          <a:xfrm>
            <a:off x="0" y="0"/>
            <a:ext cx="91440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b="1">
                <a:solidFill>
                  <a:schemeClr val="dk1"/>
                </a:solidFill>
              </a:rPr>
              <a:t>Vulnerability: </a:t>
            </a:r>
            <a:r>
              <a:rPr lang="en" sz="2200">
                <a:solidFill>
                  <a:schemeClr val="dk1"/>
                </a:solidFill>
              </a:rPr>
              <a:t>Potential for damage or loss of a social or economic asset. </a:t>
            </a:r>
            <a:endParaRPr sz="2000" b="1">
              <a:solidFill>
                <a:schemeClr val="dk1"/>
              </a:solidFill>
            </a:endParaRPr>
          </a:p>
        </p:txBody>
      </p:sp>
      <p:sp>
        <p:nvSpPr>
          <p:cNvPr id="136" name="Google Shape;136;p24"/>
          <p:cNvSpPr/>
          <p:nvPr/>
        </p:nvSpPr>
        <p:spPr>
          <a:xfrm>
            <a:off x="5" y="923401"/>
            <a:ext cx="2361300" cy="310500"/>
          </a:xfrm>
          <a:prstGeom prst="roundRect">
            <a:avLst>
              <a:gd name="adj" fmla="val 16667"/>
            </a:avLst>
          </a:prstGeom>
          <a:solidFill>
            <a:srgbClr val="212121"/>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a:solidFill>
                  <a:srgbClr val="FFFFFF"/>
                </a:solidFill>
                <a:latin typeface="Arial"/>
                <a:ea typeface="Arial"/>
                <a:cs typeface="Arial"/>
                <a:sym typeface="Arial"/>
              </a:rPr>
              <a:t>Human impact</a:t>
            </a:r>
            <a:endParaRPr sz="1100"/>
          </a:p>
        </p:txBody>
      </p:sp>
      <p:cxnSp>
        <p:nvCxnSpPr>
          <p:cNvPr id="137" name="Google Shape;137;p24"/>
          <p:cNvCxnSpPr>
            <a:stCxn id="136" idx="2"/>
          </p:cNvCxnSpPr>
          <p:nvPr/>
        </p:nvCxnSpPr>
        <p:spPr>
          <a:xfrm>
            <a:off x="1180655" y="1233901"/>
            <a:ext cx="670200" cy="719400"/>
          </a:xfrm>
          <a:prstGeom prst="straightConnector1">
            <a:avLst/>
          </a:prstGeom>
          <a:noFill/>
          <a:ln w="9525" cap="flat" cmpd="sng">
            <a:solidFill>
              <a:srgbClr val="212121"/>
            </a:solidFill>
            <a:prstDash val="solid"/>
            <a:round/>
            <a:headEnd type="none" w="sm" len="sm"/>
            <a:tailEnd type="triangle" w="med" len="med"/>
          </a:ln>
        </p:spPr>
      </p:cxnSp>
      <p:pic>
        <p:nvPicPr>
          <p:cNvPr id="138" name="Google Shape;138;p24"/>
          <p:cNvPicPr preferRelativeResize="0"/>
          <p:nvPr/>
        </p:nvPicPr>
        <p:blipFill>
          <a:blip r:embed="rId3">
            <a:alphaModFix/>
          </a:blip>
          <a:stretch>
            <a:fillRect/>
          </a:stretch>
        </p:blipFill>
        <p:spPr>
          <a:xfrm>
            <a:off x="1303850" y="1108075"/>
            <a:ext cx="6742624" cy="3883025"/>
          </a:xfrm>
          <a:prstGeom prst="rect">
            <a:avLst/>
          </a:prstGeom>
          <a:noFill/>
          <a:ln>
            <a:noFill/>
          </a:ln>
        </p:spPr>
      </p:pic>
      <p:sp>
        <p:nvSpPr>
          <p:cNvPr id="139" name="Google Shape;139;p24"/>
          <p:cNvSpPr/>
          <p:nvPr/>
        </p:nvSpPr>
        <p:spPr>
          <a:xfrm>
            <a:off x="5" y="923401"/>
            <a:ext cx="2361300" cy="310500"/>
          </a:xfrm>
          <a:prstGeom prst="roundRect">
            <a:avLst>
              <a:gd name="adj" fmla="val 16667"/>
            </a:avLst>
          </a:prstGeom>
          <a:solidFill>
            <a:srgbClr val="212121"/>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a:solidFill>
                  <a:srgbClr val="FFFFFF"/>
                </a:solidFill>
                <a:latin typeface="Arial"/>
                <a:ea typeface="Arial"/>
                <a:cs typeface="Arial"/>
                <a:sym typeface="Arial"/>
              </a:rPr>
              <a:t>Human impact</a:t>
            </a:r>
            <a:endParaRPr sz="1100"/>
          </a:p>
        </p:txBody>
      </p:sp>
      <p:cxnSp>
        <p:nvCxnSpPr>
          <p:cNvPr id="140" name="Google Shape;140;p24"/>
          <p:cNvCxnSpPr>
            <a:stCxn id="139" idx="2"/>
          </p:cNvCxnSpPr>
          <p:nvPr/>
        </p:nvCxnSpPr>
        <p:spPr>
          <a:xfrm>
            <a:off x="1180655" y="1233901"/>
            <a:ext cx="670200" cy="719400"/>
          </a:xfrm>
          <a:prstGeom prst="straightConnector1">
            <a:avLst/>
          </a:prstGeom>
          <a:noFill/>
          <a:ln w="9525" cap="flat" cmpd="sng">
            <a:solidFill>
              <a:srgbClr val="212121"/>
            </a:solidFill>
            <a:prstDash val="solid"/>
            <a:round/>
            <a:headEnd type="none" w="sm" len="sm"/>
            <a:tailEnd type="triangle" w="med" len="med"/>
          </a:ln>
        </p:spPr>
      </p:cxnSp>
      <p:sp>
        <p:nvSpPr>
          <p:cNvPr id="141" name="Google Shape;141;p24"/>
          <p:cNvSpPr/>
          <p:nvPr/>
        </p:nvSpPr>
        <p:spPr>
          <a:xfrm>
            <a:off x="5308700" y="2290175"/>
            <a:ext cx="2305200" cy="1794600"/>
          </a:xfrm>
          <a:prstGeom prst="rect">
            <a:avLst/>
          </a:prstGeom>
          <a:solidFill>
            <a:srgbClr val="B2E3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4"/>
          <p:cNvSpPr/>
          <p:nvPr/>
        </p:nvSpPr>
        <p:spPr>
          <a:xfrm>
            <a:off x="5496400" y="3065800"/>
            <a:ext cx="865800" cy="1794600"/>
          </a:xfrm>
          <a:prstGeom prst="rect">
            <a:avLst/>
          </a:prstGeom>
          <a:solidFill>
            <a:srgbClr val="B2E3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4"/>
          <p:cNvSpPr txBox="1"/>
          <p:nvPr/>
        </p:nvSpPr>
        <p:spPr>
          <a:xfrm>
            <a:off x="5355925" y="2770375"/>
            <a:ext cx="2502900" cy="892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300" b="1"/>
              <a:t>What impacts vulnerability?</a:t>
            </a:r>
            <a:endParaRPr sz="2300" b="1"/>
          </a:p>
        </p:txBody>
      </p:sp>
      <p:sp>
        <p:nvSpPr>
          <p:cNvPr id="3" name="TextBox 2">
            <a:extLst>
              <a:ext uri="{FF2B5EF4-FFF2-40B4-BE49-F238E27FC236}">
                <a16:creationId xmlns:a16="http://schemas.microsoft.com/office/drawing/2014/main" id="{F8CBEEC9-F30B-D89F-6D95-0E772BF5C0FE}"/>
              </a:ext>
            </a:extLst>
          </p:cNvPr>
          <p:cNvSpPr txBox="1"/>
          <p:nvPr/>
        </p:nvSpPr>
        <p:spPr>
          <a:xfrm>
            <a:off x="1178" y="486482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4"/>
              </a:rPr>
              <a:t>Figure from Brand et al. (2017)</a:t>
            </a:r>
            <a:endParaRPr lang="en-US" sz="12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5"/>
          <p:cNvSpPr txBox="1"/>
          <p:nvPr/>
        </p:nvSpPr>
        <p:spPr>
          <a:xfrm>
            <a:off x="0" y="0"/>
            <a:ext cx="9144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solidFill>
                  <a:srgbClr val="22228B"/>
                </a:solidFill>
                <a:latin typeface="Cambria"/>
                <a:ea typeface="Cambria"/>
                <a:cs typeface="Cambria"/>
                <a:sym typeface="Cambria"/>
              </a:rPr>
              <a:t>Vulnerability: Potential for damage or loss of a societal asset. </a:t>
            </a:r>
            <a:endParaRPr sz="2400">
              <a:solidFill>
                <a:srgbClr val="22228B"/>
              </a:solidFill>
              <a:latin typeface="Cambria"/>
              <a:ea typeface="Cambria"/>
              <a:cs typeface="Cambria"/>
              <a:sym typeface="Cambria"/>
            </a:endParaRPr>
          </a:p>
        </p:txBody>
      </p:sp>
      <p:pic>
        <p:nvPicPr>
          <p:cNvPr id="149" name="Google Shape;149;p25"/>
          <p:cNvPicPr preferRelativeResize="0"/>
          <p:nvPr/>
        </p:nvPicPr>
        <p:blipFill>
          <a:blip r:embed="rId3">
            <a:alphaModFix/>
          </a:blip>
          <a:stretch>
            <a:fillRect/>
          </a:stretch>
        </p:blipFill>
        <p:spPr>
          <a:xfrm>
            <a:off x="152400" y="452763"/>
            <a:ext cx="8839199" cy="4237972"/>
          </a:xfrm>
          <a:prstGeom prst="rect">
            <a:avLst/>
          </a:prstGeom>
          <a:noFill/>
          <a:ln>
            <a:noFill/>
          </a:ln>
        </p:spPr>
      </p:pic>
      <p:sp>
        <p:nvSpPr>
          <p:cNvPr id="150" name="Google Shape;150;p25"/>
          <p:cNvSpPr txBox="1"/>
          <p:nvPr/>
        </p:nvSpPr>
        <p:spPr>
          <a:xfrm>
            <a:off x="4872000" y="4743300"/>
            <a:ext cx="42720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u="sng">
                <a:solidFill>
                  <a:schemeClr val="hlink"/>
                </a:solidFill>
                <a:latin typeface="Cambria"/>
                <a:ea typeface="Cambria"/>
                <a:cs typeface="Cambria"/>
                <a:sym typeface="Cambria"/>
                <a:hlinkClick r:id="rId4"/>
              </a:rPr>
              <a:t>figure from Geography.org.uk</a:t>
            </a:r>
            <a:endParaRPr>
              <a:latin typeface="Cambria"/>
              <a:ea typeface="Cambria"/>
              <a:cs typeface="Cambria"/>
              <a:sym typeface="Cambria"/>
            </a:endParaRPr>
          </a:p>
        </p:txBody>
      </p:sp>
      <p:sp>
        <p:nvSpPr>
          <p:cNvPr id="151" name="Google Shape;151;p25"/>
          <p:cNvSpPr txBox="1"/>
          <p:nvPr/>
        </p:nvSpPr>
        <p:spPr>
          <a:xfrm>
            <a:off x="352900" y="4700475"/>
            <a:ext cx="43926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u="sng">
                <a:solidFill>
                  <a:schemeClr val="hlink"/>
                </a:solidFill>
                <a:latin typeface="Cambria"/>
                <a:ea typeface="Cambria"/>
                <a:cs typeface="Cambria"/>
                <a:sym typeface="Cambria"/>
                <a:hlinkClick r:id="rId5"/>
              </a:rPr>
              <a:t>Link to classification of indicators</a:t>
            </a:r>
            <a:endParaRPr sz="1700">
              <a:latin typeface="Cambria"/>
              <a:ea typeface="Cambria"/>
              <a:cs typeface="Cambria"/>
              <a:sym typeface="Cambri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6"/>
          <p:cNvSpPr txBox="1"/>
          <p:nvPr/>
        </p:nvSpPr>
        <p:spPr>
          <a:xfrm>
            <a:off x="0" y="0"/>
            <a:ext cx="91440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rgbClr val="22228B"/>
                </a:solidFill>
                <a:latin typeface="Cambria"/>
                <a:ea typeface="Cambria"/>
                <a:cs typeface="Cambria"/>
                <a:sym typeface="Cambria"/>
              </a:rPr>
              <a:t>With your neighbors, list two things that would impact each of the components of vulnerability? </a:t>
            </a:r>
            <a:endParaRPr sz="2400" b="1">
              <a:solidFill>
                <a:srgbClr val="22228B"/>
              </a:solidFill>
              <a:latin typeface="Cambria"/>
              <a:ea typeface="Cambria"/>
              <a:cs typeface="Cambria"/>
              <a:sym typeface="Cambria"/>
            </a:endParaRPr>
          </a:p>
        </p:txBody>
      </p:sp>
      <p:pic>
        <p:nvPicPr>
          <p:cNvPr id="157" name="Google Shape;157;p26"/>
          <p:cNvPicPr preferRelativeResize="0"/>
          <p:nvPr/>
        </p:nvPicPr>
        <p:blipFill>
          <a:blip r:embed="rId3">
            <a:alphaModFix/>
          </a:blip>
          <a:stretch>
            <a:fillRect/>
          </a:stretch>
        </p:blipFill>
        <p:spPr>
          <a:xfrm>
            <a:off x="60550" y="905538"/>
            <a:ext cx="8839199" cy="423797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7"/>
          <p:cNvSpPr txBox="1"/>
          <p:nvPr/>
        </p:nvSpPr>
        <p:spPr>
          <a:xfrm>
            <a:off x="0" y="0"/>
            <a:ext cx="9144000" cy="923400"/>
          </a:xfrm>
          <a:prstGeom prst="rect">
            <a:avLst/>
          </a:prstGeom>
          <a:noFill/>
          <a:ln>
            <a:noFill/>
          </a:ln>
        </p:spPr>
        <p:txBody>
          <a:bodyPr spcFirstLastPara="1" wrap="square" lIns="91425" tIns="91425" rIns="91425" bIns="91425" anchor="t" anchorCtr="0">
            <a:spAutoFit/>
          </a:bodyPr>
          <a:lstStyle/>
          <a:p>
            <a:pPr marL="0" lvl="0" indent="0" algn="ctr" rtl="0">
              <a:lnSpc>
                <a:spcPct val="80000"/>
              </a:lnSpc>
              <a:spcBef>
                <a:spcPts val="0"/>
              </a:spcBef>
              <a:spcAft>
                <a:spcPts val="0"/>
              </a:spcAft>
              <a:buNone/>
            </a:pPr>
            <a:r>
              <a:rPr lang="en" sz="2400" b="1">
                <a:solidFill>
                  <a:schemeClr val="dk1"/>
                </a:solidFill>
              </a:rPr>
              <a:t>Risk:</a:t>
            </a:r>
            <a:r>
              <a:rPr lang="en" sz="2400">
                <a:solidFill>
                  <a:schemeClr val="dk1"/>
                </a:solidFill>
              </a:rPr>
              <a:t> Likelihood of asset damage or loss due to an extreme event. </a:t>
            </a:r>
            <a:endParaRPr sz="2200" b="1">
              <a:solidFill>
                <a:schemeClr val="dk1"/>
              </a:solidFill>
            </a:endParaRPr>
          </a:p>
        </p:txBody>
      </p:sp>
      <p:pic>
        <p:nvPicPr>
          <p:cNvPr id="163" name="Google Shape;163;p27"/>
          <p:cNvPicPr preferRelativeResize="0"/>
          <p:nvPr/>
        </p:nvPicPr>
        <p:blipFill>
          <a:blip r:embed="rId3">
            <a:alphaModFix/>
          </a:blip>
          <a:stretch>
            <a:fillRect/>
          </a:stretch>
        </p:blipFill>
        <p:spPr>
          <a:xfrm>
            <a:off x="1511912" y="923400"/>
            <a:ext cx="6120174" cy="4220800"/>
          </a:xfrm>
          <a:prstGeom prst="rect">
            <a:avLst/>
          </a:prstGeom>
          <a:noFill/>
          <a:ln>
            <a:noFill/>
          </a:ln>
        </p:spPr>
      </p:pic>
      <p:sp>
        <p:nvSpPr>
          <p:cNvPr id="164" name="Google Shape;164;p27"/>
          <p:cNvSpPr/>
          <p:nvPr/>
        </p:nvSpPr>
        <p:spPr>
          <a:xfrm>
            <a:off x="5" y="923401"/>
            <a:ext cx="2361300" cy="310500"/>
          </a:xfrm>
          <a:prstGeom prst="roundRect">
            <a:avLst>
              <a:gd name="adj" fmla="val 16667"/>
            </a:avLst>
          </a:prstGeom>
          <a:solidFill>
            <a:srgbClr val="212121"/>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a:solidFill>
                  <a:srgbClr val="FFFFFF"/>
                </a:solidFill>
                <a:latin typeface="Arial"/>
                <a:ea typeface="Arial"/>
                <a:cs typeface="Arial"/>
                <a:sym typeface="Arial"/>
              </a:rPr>
              <a:t>Human impact</a:t>
            </a:r>
            <a:endParaRPr sz="1100"/>
          </a:p>
        </p:txBody>
      </p:sp>
      <p:cxnSp>
        <p:nvCxnSpPr>
          <p:cNvPr id="165" name="Google Shape;165;p27"/>
          <p:cNvCxnSpPr>
            <a:stCxn id="164" idx="2"/>
          </p:cNvCxnSpPr>
          <p:nvPr/>
        </p:nvCxnSpPr>
        <p:spPr>
          <a:xfrm>
            <a:off x="1180655" y="1233901"/>
            <a:ext cx="670200" cy="719400"/>
          </a:xfrm>
          <a:prstGeom prst="straightConnector1">
            <a:avLst/>
          </a:prstGeom>
          <a:noFill/>
          <a:ln w="9525" cap="flat" cmpd="sng">
            <a:solidFill>
              <a:srgbClr val="212121"/>
            </a:solidFill>
            <a:prstDash val="solid"/>
            <a:round/>
            <a:headEnd type="none" w="sm" len="sm"/>
            <a:tailEnd type="triangle" w="med" len="med"/>
          </a:ln>
        </p:spPr>
      </p:cxnSp>
      <p:sp>
        <p:nvSpPr>
          <p:cNvPr id="3" name="TextBox 2">
            <a:extLst>
              <a:ext uri="{FF2B5EF4-FFF2-40B4-BE49-F238E27FC236}">
                <a16:creationId xmlns:a16="http://schemas.microsoft.com/office/drawing/2014/main" id="{C53BD7EC-6124-B2A8-23D0-E24C672E4769}"/>
              </a:ext>
            </a:extLst>
          </p:cNvPr>
          <p:cNvSpPr txBox="1"/>
          <p:nvPr/>
        </p:nvSpPr>
        <p:spPr>
          <a:xfrm>
            <a:off x="6399621" y="486482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a:hlinkClick r:id="rId4"/>
              </a:rPr>
              <a:t>Figure from Brand et al. (2017)</a:t>
            </a:r>
            <a:endParaRPr lang="en-US" sz="1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Flood frequency analysis </a:t>
            </a:r>
            <a:endParaRPr/>
          </a:p>
        </p:txBody>
      </p:sp>
      <p:sp>
        <p:nvSpPr>
          <p:cNvPr id="171" name="Google Shape;171;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en"/>
              <a:t>The objective of flood frequency analysis is to relate the magnitude of events to their frequency of occurrence through a probability distribution</a:t>
            </a:r>
            <a:endParaRPr/>
          </a:p>
          <a:p>
            <a:pPr marL="457200" lvl="0" indent="-342900" algn="l" rtl="0">
              <a:spcBef>
                <a:spcPts val="0"/>
              </a:spcBef>
              <a:spcAft>
                <a:spcPts val="0"/>
              </a:spcAft>
              <a:buSzPts val="1800"/>
              <a:buChar char="●"/>
            </a:pPr>
            <a:r>
              <a:rPr lang="en"/>
              <a:t>The magnitude of extreme events is related to their frequency of occurrence</a:t>
            </a:r>
            <a:endParaRPr/>
          </a:p>
          <a:p>
            <a:pPr marL="457200" lvl="0" indent="-342900" algn="l" rtl="0">
              <a:spcBef>
                <a:spcPts val="0"/>
              </a:spcBef>
              <a:spcAft>
                <a:spcPts val="0"/>
              </a:spcAft>
              <a:buSzPts val="1800"/>
              <a:buChar char="●"/>
            </a:pPr>
            <a:r>
              <a:rPr lang="en"/>
              <a:t>We can define floods by their recurrence interval. For example, a 100-year flood is the largest flood that occurs, on average, every 100 years</a:t>
            </a:r>
            <a:endParaRPr/>
          </a:p>
          <a:p>
            <a:pPr marL="457200" lvl="0" indent="-342900" algn="l" rtl="0">
              <a:spcBef>
                <a:spcPts val="0"/>
              </a:spcBef>
              <a:spcAft>
                <a:spcPts val="0"/>
              </a:spcAft>
              <a:buSzPts val="1800"/>
              <a:buChar char="●"/>
            </a:pPr>
            <a:r>
              <a:rPr lang="en"/>
              <a:t>It is assumed that all flood events are independent</a:t>
            </a:r>
            <a:endParaRPr/>
          </a:p>
          <a:p>
            <a:pPr marL="0" lvl="0" indent="0" algn="l" rtl="0">
              <a:spcBef>
                <a:spcPts val="1200"/>
              </a:spcBef>
              <a:spcAft>
                <a:spcPts val="0"/>
              </a:spcAft>
              <a:buNone/>
            </a:pPr>
            <a:endParaRPr/>
          </a:p>
          <a:p>
            <a:pPr marL="0" lvl="0" indent="0" algn="l" rtl="0">
              <a:spcBef>
                <a:spcPts val="1200"/>
              </a:spcBef>
              <a:spcAft>
                <a:spcPts val="1200"/>
              </a:spcAft>
              <a:buNone/>
            </a:pPr>
            <a:r>
              <a:rPr lang="en" b="1"/>
              <a:t>Why should you care? </a:t>
            </a:r>
            <a:r>
              <a:rPr lang="en"/>
              <a:t>Flood frequency is often how we inform flood insurance, decide on flood mitigation, and also inform home purchasing/lending.</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9"/>
          <p:cNvSpPr txBox="1">
            <a:spLocks noGrp="1"/>
          </p:cNvSpPr>
          <p:nvPr>
            <p:ph type="title"/>
          </p:nvPr>
        </p:nvSpPr>
        <p:spPr>
          <a:xfrm>
            <a:off x="311700" y="2804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Return period / recurrence interval</a:t>
            </a:r>
            <a:endParaRPr b="1"/>
          </a:p>
        </p:txBody>
      </p:sp>
      <p:pic>
        <p:nvPicPr>
          <p:cNvPr id="177" name="Google Shape;177;p29" descr="R\left(X\right)=\frac{\left(n+1\right)}{m}"/>
          <p:cNvPicPr preferRelativeResize="0"/>
          <p:nvPr/>
        </p:nvPicPr>
        <p:blipFill>
          <a:blip r:embed="rId3">
            <a:alphaModFix/>
          </a:blip>
          <a:stretch>
            <a:fillRect/>
          </a:stretch>
        </p:blipFill>
        <p:spPr>
          <a:xfrm>
            <a:off x="749975" y="1841000"/>
            <a:ext cx="2438400" cy="752475"/>
          </a:xfrm>
          <a:prstGeom prst="rect">
            <a:avLst/>
          </a:prstGeom>
          <a:noFill/>
          <a:ln>
            <a:noFill/>
          </a:ln>
        </p:spPr>
      </p:pic>
      <p:sp>
        <p:nvSpPr>
          <p:cNvPr id="178" name="Google Shape;178;p29"/>
          <p:cNvSpPr txBox="1"/>
          <p:nvPr/>
        </p:nvSpPr>
        <p:spPr>
          <a:xfrm>
            <a:off x="462675" y="2736350"/>
            <a:ext cx="37332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R(x) = recurrence interval of a </a:t>
            </a:r>
            <a:endParaRPr>
              <a:latin typeface="Cambria"/>
              <a:ea typeface="Cambria"/>
              <a:cs typeface="Cambria"/>
              <a:sym typeface="Cambria"/>
            </a:endParaRPr>
          </a:p>
          <a:p>
            <a:pPr marL="457200" lvl="0" indent="0" algn="l" rtl="0">
              <a:spcBef>
                <a:spcPts val="0"/>
              </a:spcBef>
              <a:spcAft>
                <a:spcPts val="0"/>
              </a:spcAft>
              <a:buNone/>
            </a:pPr>
            <a:r>
              <a:rPr lang="en">
                <a:latin typeface="Cambria"/>
                <a:ea typeface="Cambria"/>
                <a:cs typeface="Cambria"/>
                <a:sym typeface="Cambria"/>
              </a:rPr>
              <a:t>  flood with a magnitude X</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n = number of years of record</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m = rank of event - ranking from largest to smallest</a:t>
            </a:r>
            <a:endParaRPr>
              <a:latin typeface="Cambria"/>
              <a:ea typeface="Cambria"/>
              <a:cs typeface="Cambria"/>
              <a:sym typeface="Cambria"/>
            </a:endParaRPr>
          </a:p>
        </p:txBody>
      </p:sp>
      <p:graphicFrame>
        <p:nvGraphicFramePr>
          <p:cNvPr id="179" name="Google Shape;179;p29"/>
          <p:cNvGraphicFramePr/>
          <p:nvPr/>
        </p:nvGraphicFramePr>
        <p:xfrm>
          <a:off x="4868732" y="816556"/>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180" name="Google Shape;180;p29"/>
          <p:cNvSpPr txBox="1"/>
          <p:nvPr/>
        </p:nvSpPr>
        <p:spPr>
          <a:xfrm>
            <a:off x="111075" y="3991450"/>
            <a:ext cx="44364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return period of a 28,100 cfs (cubic feet per second) flood?</a:t>
            </a:r>
            <a:endParaRPr sz="1800" b="1">
              <a:solidFill>
                <a:schemeClr val="dk2"/>
              </a:solidFill>
            </a:endParaRPr>
          </a:p>
        </p:txBody>
      </p:sp>
      <p:sp>
        <p:nvSpPr>
          <p:cNvPr id="181" name="Google Shape;181;p29"/>
          <p:cNvSpPr txBox="1"/>
          <p:nvPr/>
        </p:nvSpPr>
        <p:spPr>
          <a:xfrm>
            <a:off x="370425" y="816550"/>
            <a:ext cx="3902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i="1"/>
              <a:t>Definition: </a:t>
            </a:r>
            <a:r>
              <a:rPr lang="en" i="1" u="sng"/>
              <a:t>On average</a:t>
            </a:r>
            <a:r>
              <a:rPr lang="en" i="1"/>
              <a:t>, how often would you expect a flood of magnitude X to occur?</a:t>
            </a:r>
            <a:endParaRPr i="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0"/>
          <p:cNvSpPr txBox="1">
            <a:spLocks noGrp="1"/>
          </p:cNvSpPr>
          <p:nvPr>
            <p:ph type="title"/>
          </p:nvPr>
        </p:nvSpPr>
        <p:spPr>
          <a:xfrm>
            <a:off x="311700" y="2804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Return period / recurrence interval</a:t>
            </a:r>
            <a:endParaRPr b="1"/>
          </a:p>
        </p:txBody>
      </p:sp>
      <p:pic>
        <p:nvPicPr>
          <p:cNvPr id="187" name="Google Shape;187;p30" descr="R\left(X\right)=\frac{\left(n+1\right)}{m}"/>
          <p:cNvPicPr preferRelativeResize="0"/>
          <p:nvPr/>
        </p:nvPicPr>
        <p:blipFill>
          <a:blip r:embed="rId3">
            <a:alphaModFix/>
          </a:blip>
          <a:stretch>
            <a:fillRect/>
          </a:stretch>
        </p:blipFill>
        <p:spPr>
          <a:xfrm>
            <a:off x="749975" y="1841000"/>
            <a:ext cx="2438400" cy="752475"/>
          </a:xfrm>
          <a:prstGeom prst="rect">
            <a:avLst/>
          </a:prstGeom>
          <a:noFill/>
          <a:ln>
            <a:noFill/>
          </a:ln>
        </p:spPr>
      </p:pic>
      <p:sp>
        <p:nvSpPr>
          <p:cNvPr id="188" name="Google Shape;188;p30"/>
          <p:cNvSpPr txBox="1"/>
          <p:nvPr/>
        </p:nvSpPr>
        <p:spPr>
          <a:xfrm>
            <a:off x="462675" y="2736350"/>
            <a:ext cx="37332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R(x) = recurrence interval of a </a:t>
            </a:r>
            <a:endParaRPr>
              <a:latin typeface="Cambria"/>
              <a:ea typeface="Cambria"/>
              <a:cs typeface="Cambria"/>
              <a:sym typeface="Cambria"/>
            </a:endParaRPr>
          </a:p>
          <a:p>
            <a:pPr marL="457200" lvl="0" indent="0" algn="l" rtl="0">
              <a:spcBef>
                <a:spcPts val="0"/>
              </a:spcBef>
              <a:spcAft>
                <a:spcPts val="0"/>
              </a:spcAft>
              <a:buNone/>
            </a:pPr>
            <a:r>
              <a:rPr lang="en">
                <a:latin typeface="Cambria"/>
                <a:ea typeface="Cambria"/>
                <a:cs typeface="Cambria"/>
                <a:sym typeface="Cambria"/>
              </a:rPr>
              <a:t>  flood with a magnitude X</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n = number of years of record</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m = rank of event - ranking from largest to smallest</a:t>
            </a:r>
            <a:endParaRPr>
              <a:latin typeface="Cambria"/>
              <a:ea typeface="Cambria"/>
              <a:cs typeface="Cambria"/>
              <a:sym typeface="Cambria"/>
            </a:endParaRPr>
          </a:p>
        </p:txBody>
      </p:sp>
      <p:graphicFrame>
        <p:nvGraphicFramePr>
          <p:cNvPr id="189" name="Google Shape;189;p30"/>
          <p:cNvGraphicFramePr/>
          <p:nvPr/>
        </p:nvGraphicFramePr>
        <p:xfrm>
          <a:off x="4868732" y="816556"/>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5</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4</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6</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7</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2</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3</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1</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190" name="Google Shape;190;p30"/>
          <p:cNvSpPr txBox="1"/>
          <p:nvPr/>
        </p:nvSpPr>
        <p:spPr>
          <a:xfrm>
            <a:off x="111075" y="3991450"/>
            <a:ext cx="44364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return period of a 28,100 cfs (cubic feet per second) flood?</a:t>
            </a:r>
            <a:endParaRPr sz="1800" b="1">
              <a:solidFill>
                <a:schemeClr val="dk2"/>
              </a:solidFill>
            </a:endParaRPr>
          </a:p>
        </p:txBody>
      </p:sp>
      <p:sp>
        <p:nvSpPr>
          <p:cNvPr id="191" name="Google Shape;191;p30"/>
          <p:cNvSpPr txBox="1"/>
          <p:nvPr/>
        </p:nvSpPr>
        <p:spPr>
          <a:xfrm>
            <a:off x="370425" y="816550"/>
            <a:ext cx="3902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i="1"/>
              <a:t>Definition: </a:t>
            </a:r>
            <a:r>
              <a:rPr lang="en" i="1" u="sng"/>
              <a:t>On average</a:t>
            </a:r>
            <a:r>
              <a:rPr lang="en" i="1"/>
              <a:t>, how often would you expect a flood of magnitude X to occur?</a:t>
            </a:r>
            <a:endParaRPr i="1"/>
          </a:p>
        </p:txBody>
      </p:sp>
      <p:sp>
        <p:nvSpPr>
          <p:cNvPr id="192" name="Google Shape;192;p30"/>
          <p:cNvSpPr txBox="1"/>
          <p:nvPr/>
        </p:nvSpPr>
        <p:spPr>
          <a:xfrm>
            <a:off x="439800" y="4657975"/>
            <a:ext cx="4022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R(28,100) = (7+1)/2 = 4 years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Yearly exceedance probability</a:t>
            </a:r>
            <a:endParaRPr b="1"/>
          </a:p>
        </p:txBody>
      </p:sp>
      <p:sp>
        <p:nvSpPr>
          <p:cNvPr id="198" name="Google Shape;19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i="1"/>
              <a:t>Definition: </a:t>
            </a:r>
            <a:r>
              <a:rPr lang="en"/>
              <a:t>In a </a:t>
            </a:r>
            <a:r>
              <a:rPr lang="en" b="1"/>
              <a:t>single year</a:t>
            </a:r>
            <a:r>
              <a:rPr lang="en"/>
              <a:t>, </a:t>
            </a:r>
            <a:r>
              <a:rPr lang="en" u="sng"/>
              <a:t>how likely</a:t>
            </a:r>
            <a:r>
              <a:rPr lang="en"/>
              <a:t> is it for a flood of X magnitude to occur?</a:t>
            </a:r>
            <a:endParaRPr/>
          </a:p>
          <a:p>
            <a:pPr marL="0" lvl="0" indent="0" algn="l" rtl="0">
              <a:spcBef>
                <a:spcPts val="1200"/>
              </a:spcBef>
              <a:spcAft>
                <a:spcPts val="1200"/>
              </a:spcAft>
              <a:buNone/>
            </a:pPr>
            <a:endParaRPr>
              <a:latin typeface="Cambria"/>
              <a:ea typeface="Cambria"/>
              <a:cs typeface="Cambria"/>
              <a:sym typeface="Cambria"/>
            </a:endParaRPr>
          </a:p>
        </p:txBody>
      </p:sp>
      <p:pic>
        <p:nvPicPr>
          <p:cNvPr id="199" name="Google Shape;199;p31" descr="P\left(X\right)=\frac{m}{\left(n+1\right)}"/>
          <p:cNvPicPr preferRelativeResize="0"/>
          <p:nvPr/>
        </p:nvPicPr>
        <p:blipFill>
          <a:blip r:embed="rId3">
            <a:alphaModFix/>
          </a:blip>
          <a:stretch>
            <a:fillRect/>
          </a:stretch>
        </p:blipFill>
        <p:spPr>
          <a:xfrm>
            <a:off x="1654250" y="2133325"/>
            <a:ext cx="2038350" cy="619125"/>
          </a:xfrm>
          <a:prstGeom prst="rect">
            <a:avLst/>
          </a:prstGeom>
          <a:noFill/>
          <a:ln>
            <a:noFill/>
          </a:ln>
        </p:spPr>
      </p:pic>
      <p:pic>
        <p:nvPicPr>
          <p:cNvPr id="200" name="Google Shape;200;p31" descr="P\left(X\right)=\frac{1}{R}"/>
          <p:cNvPicPr preferRelativeResize="0"/>
          <p:nvPr/>
        </p:nvPicPr>
        <p:blipFill>
          <a:blip r:embed="rId4">
            <a:alphaModFix/>
          </a:blip>
          <a:stretch>
            <a:fillRect/>
          </a:stretch>
        </p:blipFill>
        <p:spPr>
          <a:xfrm>
            <a:off x="5215825" y="2074775"/>
            <a:ext cx="1381125" cy="609600"/>
          </a:xfrm>
          <a:prstGeom prst="rect">
            <a:avLst/>
          </a:prstGeom>
          <a:noFill/>
          <a:ln>
            <a:noFill/>
          </a:ln>
        </p:spPr>
      </p:pic>
      <p:sp>
        <p:nvSpPr>
          <p:cNvPr id="201" name="Google Shape;201;p31"/>
          <p:cNvSpPr txBox="1"/>
          <p:nvPr/>
        </p:nvSpPr>
        <p:spPr>
          <a:xfrm>
            <a:off x="4203375" y="2196588"/>
            <a:ext cx="5853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latin typeface="Source Code Pro"/>
                <a:ea typeface="Source Code Pro"/>
                <a:cs typeface="Source Code Pro"/>
                <a:sym typeface="Source Code Pro"/>
              </a:rPr>
              <a:t>OR</a:t>
            </a:r>
            <a:endParaRPr sz="2000">
              <a:latin typeface="Source Code Pro"/>
              <a:ea typeface="Source Code Pro"/>
              <a:cs typeface="Source Code Pro"/>
              <a:sym typeface="Source Code Pro"/>
            </a:endParaRPr>
          </a:p>
        </p:txBody>
      </p:sp>
      <p:sp>
        <p:nvSpPr>
          <p:cNvPr id="202" name="Google Shape;202;p31"/>
          <p:cNvSpPr txBox="1"/>
          <p:nvPr/>
        </p:nvSpPr>
        <p:spPr>
          <a:xfrm>
            <a:off x="451975" y="3281350"/>
            <a:ext cx="62283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exceeding a flood of magnitude X in a single year </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m = rank of event</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n = number of years of record</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193450" y="4035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Yearly exceedance probability</a:t>
            </a:r>
            <a:endParaRPr b="1"/>
          </a:p>
        </p:txBody>
      </p:sp>
      <p:pic>
        <p:nvPicPr>
          <p:cNvPr id="208" name="Google Shape;208;p32" descr="P\left(X\right)=\frac{m}{\left(n+1\right)}"/>
          <p:cNvPicPr preferRelativeResize="0"/>
          <p:nvPr/>
        </p:nvPicPr>
        <p:blipFill>
          <a:blip r:embed="rId3">
            <a:alphaModFix/>
          </a:blip>
          <a:stretch>
            <a:fillRect/>
          </a:stretch>
        </p:blipFill>
        <p:spPr>
          <a:xfrm>
            <a:off x="1290425" y="976238"/>
            <a:ext cx="2038350" cy="619125"/>
          </a:xfrm>
          <a:prstGeom prst="rect">
            <a:avLst/>
          </a:prstGeom>
          <a:noFill/>
          <a:ln>
            <a:noFill/>
          </a:ln>
        </p:spPr>
      </p:pic>
      <p:pic>
        <p:nvPicPr>
          <p:cNvPr id="209" name="Google Shape;209;p32" descr="P\left(X\right)=\frac{1}{R}"/>
          <p:cNvPicPr preferRelativeResize="0"/>
          <p:nvPr/>
        </p:nvPicPr>
        <p:blipFill>
          <a:blip r:embed="rId4">
            <a:alphaModFix/>
          </a:blip>
          <a:stretch>
            <a:fillRect/>
          </a:stretch>
        </p:blipFill>
        <p:spPr>
          <a:xfrm>
            <a:off x="1717500" y="2118788"/>
            <a:ext cx="1381125" cy="609600"/>
          </a:xfrm>
          <a:prstGeom prst="rect">
            <a:avLst/>
          </a:prstGeom>
          <a:noFill/>
          <a:ln>
            <a:noFill/>
          </a:ln>
        </p:spPr>
      </p:pic>
      <p:sp>
        <p:nvSpPr>
          <p:cNvPr id="210" name="Google Shape;210;p32"/>
          <p:cNvSpPr txBox="1"/>
          <p:nvPr/>
        </p:nvSpPr>
        <p:spPr>
          <a:xfrm>
            <a:off x="2070050" y="1595375"/>
            <a:ext cx="5853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latin typeface="Source Code Pro"/>
                <a:ea typeface="Source Code Pro"/>
                <a:cs typeface="Source Code Pro"/>
                <a:sym typeface="Source Code Pro"/>
              </a:rPr>
              <a:t>OR</a:t>
            </a:r>
            <a:endParaRPr sz="2000">
              <a:latin typeface="Source Code Pro"/>
              <a:ea typeface="Source Code Pro"/>
              <a:cs typeface="Source Code Pro"/>
              <a:sym typeface="Source Code Pro"/>
            </a:endParaRPr>
          </a:p>
        </p:txBody>
      </p:sp>
      <p:sp>
        <p:nvSpPr>
          <p:cNvPr id="211" name="Google Shape;211;p32"/>
          <p:cNvSpPr txBox="1"/>
          <p:nvPr/>
        </p:nvSpPr>
        <p:spPr>
          <a:xfrm>
            <a:off x="117500" y="2883600"/>
            <a:ext cx="43842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exceeding a flood </a:t>
            </a:r>
            <a:endParaRPr>
              <a:latin typeface="Cambria"/>
              <a:ea typeface="Cambria"/>
              <a:cs typeface="Cambria"/>
              <a:sym typeface="Cambria"/>
            </a:endParaRPr>
          </a:p>
          <a:p>
            <a:pPr marL="0" lvl="0" indent="457200" algn="l" rtl="0">
              <a:spcBef>
                <a:spcPts val="0"/>
              </a:spcBef>
              <a:spcAft>
                <a:spcPts val="0"/>
              </a:spcAft>
              <a:buNone/>
            </a:pPr>
            <a:r>
              <a:rPr lang="en">
                <a:latin typeface="Cambria"/>
                <a:ea typeface="Cambria"/>
                <a:cs typeface="Cambria"/>
                <a:sym typeface="Cambria"/>
              </a:rPr>
              <a:t>  of magnitude X in a single year </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m = rank of event</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n = number of datapoints</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p:txBody>
      </p:sp>
      <p:graphicFrame>
        <p:nvGraphicFramePr>
          <p:cNvPr id="212" name="Google Shape;212;p32"/>
          <p:cNvGraphicFramePr/>
          <p:nvPr/>
        </p:nvGraphicFramePr>
        <p:xfrm>
          <a:off x="4938851" y="690737"/>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5</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4</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6</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7</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2</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3</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1</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213" name="Google Shape;213;p32"/>
          <p:cNvSpPr txBox="1"/>
          <p:nvPr/>
        </p:nvSpPr>
        <p:spPr>
          <a:xfrm>
            <a:off x="130013" y="4145700"/>
            <a:ext cx="4556100" cy="1015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yearly exceedance probability of a flood with a magnitude of 28,100 cfs</a:t>
            </a:r>
            <a:endParaRPr sz="1800" b="1">
              <a:solidFill>
                <a:schemeClr val="dk2"/>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193450" y="4035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Yearly exceedance probability</a:t>
            </a:r>
            <a:endParaRPr b="1"/>
          </a:p>
        </p:txBody>
      </p:sp>
      <p:pic>
        <p:nvPicPr>
          <p:cNvPr id="219" name="Google Shape;219;p33" descr="P\left(X\right)=\frac{m}{\left(n+1\right)}"/>
          <p:cNvPicPr preferRelativeResize="0"/>
          <p:nvPr/>
        </p:nvPicPr>
        <p:blipFill>
          <a:blip r:embed="rId3">
            <a:alphaModFix/>
          </a:blip>
          <a:stretch>
            <a:fillRect/>
          </a:stretch>
        </p:blipFill>
        <p:spPr>
          <a:xfrm>
            <a:off x="1290425" y="976238"/>
            <a:ext cx="2038350" cy="619125"/>
          </a:xfrm>
          <a:prstGeom prst="rect">
            <a:avLst/>
          </a:prstGeom>
          <a:noFill/>
          <a:ln>
            <a:noFill/>
          </a:ln>
        </p:spPr>
      </p:pic>
      <p:pic>
        <p:nvPicPr>
          <p:cNvPr id="220" name="Google Shape;220;p33" descr="P\left(X\right)=\frac{1}{R}"/>
          <p:cNvPicPr preferRelativeResize="0"/>
          <p:nvPr/>
        </p:nvPicPr>
        <p:blipFill>
          <a:blip r:embed="rId4">
            <a:alphaModFix/>
          </a:blip>
          <a:stretch>
            <a:fillRect/>
          </a:stretch>
        </p:blipFill>
        <p:spPr>
          <a:xfrm>
            <a:off x="1717500" y="2118788"/>
            <a:ext cx="1381125" cy="609600"/>
          </a:xfrm>
          <a:prstGeom prst="rect">
            <a:avLst/>
          </a:prstGeom>
          <a:noFill/>
          <a:ln>
            <a:noFill/>
          </a:ln>
        </p:spPr>
      </p:pic>
      <p:sp>
        <p:nvSpPr>
          <p:cNvPr id="221" name="Google Shape;221;p33"/>
          <p:cNvSpPr txBox="1"/>
          <p:nvPr/>
        </p:nvSpPr>
        <p:spPr>
          <a:xfrm>
            <a:off x="2070050" y="1595375"/>
            <a:ext cx="5853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latin typeface="Source Code Pro"/>
                <a:ea typeface="Source Code Pro"/>
                <a:cs typeface="Source Code Pro"/>
                <a:sym typeface="Source Code Pro"/>
              </a:rPr>
              <a:t>OR</a:t>
            </a:r>
            <a:endParaRPr sz="2000">
              <a:latin typeface="Source Code Pro"/>
              <a:ea typeface="Source Code Pro"/>
              <a:cs typeface="Source Code Pro"/>
              <a:sym typeface="Source Code Pro"/>
            </a:endParaRPr>
          </a:p>
        </p:txBody>
      </p:sp>
      <p:sp>
        <p:nvSpPr>
          <p:cNvPr id="222" name="Google Shape;222;p33"/>
          <p:cNvSpPr txBox="1"/>
          <p:nvPr/>
        </p:nvSpPr>
        <p:spPr>
          <a:xfrm>
            <a:off x="117500" y="2883600"/>
            <a:ext cx="43842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exceeding a flood </a:t>
            </a:r>
            <a:endParaRPr>
              <a:latin typeface="Cambria"/>
              <a:ea typeface="Cambria"/>
              <a:cs typeface="Cambria"/>
              <a:sym typeface="Cambria"/>
            </a:endParaRPr>
          </a:p>
          <a:p>
            <a:pPr marL="0" lvl="0" indent="457200" algn="l" rtl="0">
              <a:spcBef>
                <a:spcPts val="0"/>
              </a:spcBef>
              <a:spcAft>
                <a:spcPts val="0"/>
              </a:spcAft>
              <a:buNone/>
            </a:pPr>
            <a:r>
              <a:rPr lang="en">
                <a:latin typeface="Cambria"/>
                <a:ea typeface="Cambria"/>
                <a:cs typeface="Cambria"/>
                <a:sym typeface="Cambria"/>
              </a:rPr>
              <a:t>  of magnitude X in a single year </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m = rank of event</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n = number of datapoints</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p:txBody>
      </p:sp>
      <p:graphicFrame>
        <p:nvGraphicFramePr>
          <p:cNvPr id="223" name="Google Shape;223;p33"/>
          <p:cNvGraphicFramePr/>
          <p:nvPr/>
        </p:nvGraphicFramePr>
        <p:xfrm>
          <a:off x="4938851" y="690737"/>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5</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4</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6</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7</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2</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3</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1</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224" name="Google Shape;224;p33"/>
          <p:cNvSpPr txBox="1"/>
          <p:nvPr/>
        </p:nvSpPr>
        <p:spPr>
          <a:xfrm>
            <a:off x="130013" y="4145700"/>
            <a:ext cx="4556100" cy="1015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yearly exceedance probability of a flood with a magnitude of 28,100 cfs</a:t>
            </a:r>
            <a:endParaRPr sz="1800" b="1">
              <a:solidFill>
                <a:schemeClr val="dk2"/>
              </a:solidFill>
            </a:endParaRPr>
          </a:p>
        </p:txBody>
      </p:sp>
      <p:sp>
        <p:nvSpPr>
          <p:cNvPr id="225" name="Google Shape;225;p33"/>
          <p:cNvSpPr txBox="1"/>
          <p:nvPr/>
        </p:nvSpPr>
        <p:spPr>
          <a:xfrm>
            <a:off x="3235300" y="4761300"/>
            <a:ext cx="2436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¼  or 0.25</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Day 1 Learning Goals</a:t>
            </a:r>
            <a:endParaRPr b="1"/>
          </a:p>
        </p:txBody>
      </p:sp>
      <p:sp>
        <p:nvSpPr>
          <p:cNvPr id="77" name="Google Shape;77;p16"/>
          <p:cNvSpPr txBox="1">
            <a:spLocks noGrp="1"/>
          </p:cNvSpPr>
          <p:nvPr>
            <p:ph type="body" idx="1"/>
          </p:nvPr>
        </p:nvSpPr>
        <p:spPr>
          <a:xfrm>
            <a:off x="300917" y="1152475"/>
            <a:ext cx="8520600" cy="3416400"/>
          </a:xfrm>
          <a:prstGeom prst="rect">
            <a:avLst/>
          </a:prstGeom>
        </p:spPr>
        <p:txBody>
          <a:bodyPr spcFirstLastPara="1" wrap="square" lIns="91425" tIns="91425" rIns="91425" bIns="91425" anchor="t" anchorCtr="0">
            <a:normAutofit/>
          </a:bodyPr>
          <a:lstStyle/>
          <a:p>
            <a:pPr>
              <a:lnSpc>
                <a:spcPct val="114999"/>
              </a:lnSpc>
              <a:buClr>
                <a:srgbClr val="000000"/>
              </a:buClr>
            </a:pPr>
            <a:r>
              <a:rPr lang="en">
                <a:solidFill>
                  <a:schemeClr val="dk1"/>
                </a:solidFill>
              </a:rPr>
              <a:t>Calculate flood recurrence intervals and exceedance probabilities </a:t>
            </a:r>
          </a:p>
          <a:p>
            <a:pPr>
              <a:lnSpc>
                <a:spcPct val="114999"/>
              </a:lnSpc>
              <a:buClr>
                <a:srgbClr val="000000"/>
              </a:buClr>
            </a:pPr>
            <a:r>
              <a:rPr lang="en">
                <a:solidFill>
                  <a:schemeClr val="dk1"/>
                </a:solidFill>
              </a:rPr>
              <a:t>Define hazard, vulnerability, and risk</a:t>
            </a:r>
          </a:p>
          <a:p>
            <a:pPr>
              <a:lnSpc>
                <a:spcPct val="114999"/>
              </a:lnSpc>
              <a:buClr>
                <a:srgbClr val="000000"/>
              </a:buClr>
            </a:pPr>
            <a:r>
              <a:rPr lang="en">
                <a:solidFill>
                  <a:schemeClr val="dk1"/>
                </a:solidFill>
              </a:rPr>
              <a:t>Interpret spatial patterns in flood hazard and vulnerability maps</a:t>
            </a:r>
          </a:p>
          <a:p>
            <a:pPr>
              <a:lnSpc>
                <a:spcPct val="114999"/>
              </a:lnSpc>
              <a:buClr>
                <a:srgbClr val="000000"/>
              </a:buClr>
            </a:pPr>
            <a:r>
              <a:rPr lang="en">
                <a:solidFill>
                  <a:schemeClr val="dk1"/>
                </a:solidFill>
              </a:rPr>
              <a:t>Describe different ways in which flood hazard and risk can be mitigated</a:t>
            </a:r>
          </a:p>
          <a:p>
            <a:pPr>
              <a:lnSpc>
                <a:spcPct val="114999"/>
              </a:lnSpc>
              <a:buClr>
                <a:srgbClr val="000000"/>
              </a:buClr>
            </a:pPr>
            <a:r>
              <a:rPr lang="en">
                <a:solidFill>
                  <a:schemeClr val="dk1"/>
                </a:solidFill>
              </a:rPr>
              <a:t>Understand the format and requirements of the upcoming role-playing activity</a:t>
            </a:r>
          </a:p>
          <a:p>
            <a:pPr marL="114300" indent="0">
              <a:lnSpc>
                <a:spcPct val="114999"/>
              </a:lnSpc>
              <a:buClr>
                <a:srgbClr val="000000"/>
              </a:buClr>
              <a:buNone/>
            </a:pPr>
            <a:endParaRPr lang="en">
              <a:solidFill>
                <a:schemeClr val="dk1"/>
              </a:solidFill>
            </a:endParaRPr>
          </a:p>
          <a:p>
            <a:pPr>
              <a:lnSpc>
                <a:spcPct val="114999"/>
              </a:lnSpc>
              <a:buClr>
                <a:srgbClr val="000000"/>
              </a:buClr>
            </a:pPr>
            <a:endParaRPr lang="en">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Exceedance Probability</a:t>
            </a:r>
            <a:endParaRPr b="1"/>
          </a:p>
        </p:txBody>
      </p:sp>
      <p:sp>
        <p:nvSpPr>
          <p:cNvPr id="231" name="Google Shape;231;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In a period of y years, what is the likelihood of a flood of magnitude X occurring?</a:t>
            </a:r>
            <a:endParaRPr/>
          </a:p>
          <a:p>
            <a:pPr marL="0" lvl="0" indent="0" algn="l" rtl="0">
              <a:spcBef>
                <a:spcPts val="1200"/>
              </a:spcBef>
              <a:spcAft>
                <a:spcPts val="0"/>
              </a:spcAft>
              <a:buNone/>
            </a:pPr>
            <a:endParaRPr>
              <a:latin typeface="Cambria"/>
              <a:ea typeface="Cambria"/>
              <a:cs typeface="Cambria"/>
              <a:sym typeface="Cambria"/>
            </a:endParaRPr>
          </a:p>
          <a:p>
            <a:pPr marL="0" lvl="0" indent="0" algn="l" rtl="0">
              <a:spcBef>
                <a:spcPts val="1200"/>
              </a:spcBef>
              <a:spcAft>
                <a:spcPts val="1200"/>
              </a:spcAft>
              <a:buNone/>
            </a:pPr>
            <a:endParaRPr>
              <a:latin typeface="Cambria"/>
              <a:ea typeface="Cambria"/>
              <a:cs typeface="Cambria"/>
              <a:sym typeface="Cambria"/>
            </a:endParaRPr>
          </a:p>
        </p:txBody>
      </p:sp>
      <p:pic>
        <p:nvPicPr>
          <p:cNvPr id="232" name="Google Shape;232;p34" descr="P\left(X\right)=1-\left(1-\frac{1}{R}\right)^y"/>
          <p:cNvPicPr preferRelativeResize="0"/>
          <p:nvPr/>
        </p:nvPicPr>
        <p:blipFill>
          <a:blip r:embed="rId3">
            <a:alphaModFix/>
          </a:blip>
          <a:stretch>
            <a:fillRect/>
          </a:stretch>
        </p:blipFill>
        <p:spPr>
          <a:xfrm>
            <a:off x="3227125" y="2033900"/>
            <a:ext cx="2952750" cy="723900"/>
          </a:xfrm>
          <a:prstGeom prst="rect">
            <a:avLst/>
          </a:prstGeom>
          <a:noFill/>
          <a:ln>
            <a:noFill/>
          </a:ln>
        </p:spPr>
      </p:pic>
      <p:sp>
        <p:nvSpPr>
          <p:cNvPr id="233" name="Google Shape;233;p34"/>
          <p:cNvSpPr txBox="1"/>
          <p:nvPr/>
        </p:nvSpPr>
        <p:spPr>
          <a:xfrm>
            <a:off x="433875" y="2856500"/>
            <a:ext cx="48270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a flood of X magnitude occurring in y years</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y = number of years of concern</a:t>
            </a:r>
            <a:endParaRPr>
              <a:latin typeface="Cambria"/>
              <a:ea typeface="Cambria"/>
              <a:cs typeface="Cambria"/>
              <a:sym typeface="Cambri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Exceedance Probability</a:t>
            </a:r>
            <a:endParaRPr/>
          </a:p>
        </p:txBody>
      </p:sp>
      <p:pic>
        <p:nvPicPr>
          <p:cNvPr id="239" name="Google Shape;239;p35" descr="P\left(X\right)=1-\left(1-\frac{1}{R}\right)^y"/>
          <p:cNvPicPr preferRelativeResize="0"/>
          <p:nvPr/>
        </p:nvPicPr>
        <p:blipFill>
          <a:blip r:embed="rId3">
            <a:alphaModFix/>
          </a:blip>
          <a:stretch>
            <a:fillRect/>
          </a:stretch>
        </p:blipFill>
        <p:spPr>
          <a:xfrm>
            <a:off x="365975" y="1202275"/>
            <a:ext cx="2952750" cy="723900"/>
          </a:xfrm>
          <a:prstGeom prst="rect">
            <a:avLst/>
          </a:prstGeom>
          <a:noFill/>
          <a:ln>
            <a:noFill/>
          </a:ln>
        </p:spPr>
      </p:pic>
      <p:sp>
        <p:nvSpPr>
          <p:cNvPr id="240" name="Google Shape;240;p35"/>
          <p:cNvSpPr txBox="1"/>
          <p:nvPr/>
        </p:nvSpPr>
        <p:spPr>
          <a:xfrm>
            <a:off x="311700" y="1970625"/>
            <a:ext cx="48270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a flood of X magnitude </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             occurring in y years</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y = number of years of concern</a:t>
            </a:r>
            <a:endParaRPr>
              <a:latin typeface="Cambria"/>
              <a:ea typeface="Cambria"/>
              <a:cs typeface="Cambria"/>
              <a:sym typeface="Cambria"/>
            </a:endParaRPr>
          </a:p>
        </p:txBody>
      </p:sp>
      <p:graphicFrame>
        <p:nvGraphicFramePr>
          <p:cNvPr id="241" name="Google Shape;241;p35"/>
          <p:cNvGraphicFramePr/>
          <p:nvPr/>
        </p:nvGraphicFramePr>
        <p:xfrm>
          <a:off x="4875576" y="292862"/>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5</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4</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6</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7</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2</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3</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1</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242" name="Google Shape;242;p35"/>
          <p:cNvSpPr txBox="1"/>
          <p:nvPr/>
        </p:nvSpPr>
        <p:spPr>
          <a:xfrm>
            <a:off x="449450" y="3303250"/>
            <a:ext cx="3868800" cy="1015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probability of a flood of magnitude 28,100 cfs occurring within a 3 year period?</a:t>
            </a:r>
            <a:endParaRPr sz="1800" b="1">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Exceedance Probability</a:t>
            </a:r>
            <a:endParaRPr/>
          </a:p>
        </p:txBody>
      </p:sp>
      <p:pic>
        <p:nvPicPr>
          <p:cNvPr id="248" name="Google Shape;248;p36" descr="P\left(X\right)=1-\left(1-\frac{1}{R}\right)^y"/>
          <p:cNvPicPr preferRelativeResize="0"/>
          <p:nvPr/>
        </p:nvPicPr>
        <p:blipFill>
          <a:blip r:embed="rId3">
            <a:alphaModFix/>
          </a:blip>
          <a:stretch>
            <a:fillRect/>
          </a:stretch>
        </p:blipFill>
        <p:spPr>
          <a:xfrm>
            <a:off x="365975" y="1202275"/>
            <a:ext cx="2952750" cy="723900"/>
          </a:xfrm>
          <a:prstGeom prst="rect">
            <a:avLst/>
          </a:prstGeom>
          <a:noFill/>
          <a:ln>
            <a:noFill/>
          </a:ln>
        </p:spPr>
      </p:pic>
      <p:sp>
        <p:nvSpPr>
          <p:cNvPr id="249" name="Google Shape;249;p36"/>
          <p:cNvSpPr txBox="1"/>
          <p:nvPr/>
        </p:nvSpPr>
        <p:spPr>
          <a:xfrm>
            <a:off x="311700" y="1970625"/>
            <a:ext cx="48270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mbria"/>
                <a:ea typeface="Cambria"/>
                <a:cs typeface="Cambria"/>
                <a:sym typeface="Cambria"/>
              </a:rPr>
              <a:t>P(x) = probability of a flood of X magnitude </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             occurring in y years</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R = recurrence interval</a:t>
            </a:r>
            <a:endParaRPr>
              <a:latin typeface="Cambria"/>
              <a:ea typeface="Cambria"/>
              <a:cs typeface="Cambria"/>
              <a:sym typeface="Cambria"/>
            </a:endParaRPr>
          </a:p>
          <a:p>
            <a:pPr marL="0" lvl="0" indent="0" algn="l" rtl="0">
              <a:spcBef>
                <a:spcPts val="0"/>
              </a:spcBef>
              <a:spcAft>
                <a:spcPts val="0"/>
              </a:spcAft>
              <a:buNone/>
            </a:pPr>
            <a:r>
              <a:rPr lang="en">
                <a:latin typeface="Cambria"/>
                <a:ea typeface="Cambria"/>
                <a:cs typeface="Cambria"/>
                <a:sym typeface="Cambria"/>
              </a:rPr>
              <a:t>y = number of years of concern</a:t>
            </a:r>
            <a:endParaRPr>
              <a:latin typeface="Cambria"/>
              <a:ea typeface="Cambria"/>
              <a:cs typeface="Cambria"/>
              <a:sym typeface="Cambria"/>
            </a:endParaRPr>
          </a:p>
        </p:txBody>
      </p:sp>
      <p:graphicFrame>
        <p:nvGraphicFramePr>
          <p:cNvPr id="250" name="Google Shape;250;p36"/>
          <p:cNvGraphicFramePr/>
          <p:nvPr/>
        </p:nvGraphicFramePr>
        <p:xfrm>
          <a:off x="4875576" y="292862"/>
          <a:ext cx="4067300" cy="4020485"/>
        </p:xfrm>
        <a:graphic>
          <a:graphicData uri="http://schemas.openxmlformats.org/drawingml/2006/table">
            <a:tbl>
              <a:tblPr firstRow="1" bandRow="1">
                <a:noFill/>
                <a:tableStyleId>{76170007-C572-4F7D-A31E-377E43F5256D}</a:tableStyleId>
              </a:tblPr>
              <a:tblGrid>
                <a:gridCol w="1356400">
                  <a:extLst>
                    <a:ext uri="{9D8B030D-6E8A-4147-A177-3AD203B41FA5}">
                      <a16:colId xmlns:a16="http://schemas.microsoft.com/office/drawing/2014/main" val="20000"/>
                    </a:ext>
                  </a:extLst>
                </a:gridCol>
                <a:gridCol w="1355450">
                  <a:extLst>
                    <a:ext uri="{9D8B030D-6E8A-4147-A177-3AD203B41FA5}">
                      <a16:colId xmlns:a16="http://schemas.microsoft.com/office/drawing/2014/main" val="20001"/>
                    </a:ext>
                  </a:extLst>
                </a:gridCol>
                <a:gridCol w="1355450">
                  <a:extLst>
                    <a:ext uri="{9D8B030D-6E8A-4147-A177-3AD203B41FA5}">
                      <a16:colId xmlns:a16="http://schemas.microsoft.com/office/drawing/2014/main" val="20002"/>
                    </a:ext>
                  </a:extLst>
                </a:gridCol>
              </a:tblGrid>
              <a:tr h="443725">
                <a:tc>
                  <a:txBody>
                    <a:bodyPr/>
                    <a:lstStyle/>
                    <a:p>
                      <a:pPr marL="0" marR="0" lvl="0" indent="0" algn="ctr" rtl="0">
                        <a:spcBef>
                          <a:spcPts val="0"/>
                        </a:spcBef>
                        <a:spcAft>
                          <a:spcPts val="0"/>
                        </a:spcAft>
                        <a:buNone/>
                      </a:pPr>
                      <a:r>
                        <a:rPr lang="en" sz="1800"/>
                        <a:t>Year</a:t>
                      </a:r>
                      <a:endParaRPr/>
                    </a:p>
                  </a:txBody>
                  <a:tcPr marL="91450" marR="91450" marT="45725" marB="45725" anchor="ctr"/>
                </a:tc>
                <a:tc>
                  <a:txBody>
                    <a:bodyPr/>
                    <a:lstStyle/>
                    <a:p>
                      <a:pPr marL="0" marR="0" lvl="0" indent="0" algn="ctr" rtl="0">
                        <a:spcBef>
                          <a:spcPts val="0"/>
                        </a:spcBef>
                        <a:spcAft>
                          <a:spcPts val="0"/>
                        </a:spcAft>
                        <a:buNone/>
                      </a:pPr>
                      <a:r>
                        <a:rPr lang="en" sz="1800"/>
                        <a:t>Max discharge (cfs)</a:t>
                      </a:r>
                      <a:endParaRPr/>
                    </a:p>
                  </a:txBody>
                  <a:tcPr marL="91450" marR="91450" marT="45725" marB="45725" anchor="ctr"/>
                </a:tc>
                <a:tc>
                  <a:txBody>
                    <a:bodyPr/>
                    <a:lstStyle/>
                    <a:p>
                      <a:pPr marL="0" marR="0" lvl="0" indent="0" algn="ctr" rtl="0">
                        <a:spcBef>
                          <a:spcPts val="0"/>
                        </a:spcBef>
                        <a:spcAft>
                          <a:spcPts val="0"/>
                        </a:spcAft>
                        <a:buNone/>
                      </a:pPr>
                      <a:r>
                        <a:rPr lang="en" sz="1800"/>
                        <a:t>Rank</a:t>
                      </a:r>
                      <a:endParaRPr/>
                    </a:p>
                  </a:txBody>
                  <a:tcPr marL="91450" marR="91450" marT="45725" marB="45725" anchor="ctr"/>
                </a:tc>
                <a:extLst>
                  <a:ext uri="{0D108BD9-81ED-4DB2-BD59-A6C34878D82A}">
                    <a16:rowId xmlns:a16="http://schemas.microsoft.com/office/drawing/2014/main" val="10000"/>
                  </a:ext>
                </a:extLst>
              </a:tr>
              <a:tr h="443725">
                <a:tc>
                  <a:txBody>
                    <a:bodyPr/>
                    <a:lstStyle/>
                    <a:p>
                      <a:pPr marL="0" marR="0" lvl="0" indent="0" algn="ctr" rtl="0">
                        <a:spcBef>
                          <a:spcPts val="0"/>
                        </a:spcBef>
                        <a:spcAft>
                          <a:spcPts val="0"/>
                        </a:spcAft>
                        <a:buNone/>
                      </a:pPr>
                      <a:r>
                        <a:rPr lang="en" sz="1800"/>
                        <a:t>2010</a:t>
                      </a:r>
                      <a:endParaRPr/>
                    </a:p>
                  </a:txBody>
                  <a:tcPr marL="91450" marR="91450" marT="45725" marB="45725" anchor="ctr"/>
                </a:tc>
                <a:tc>
                  <a:txBody>
                    <a:bodyPr/>
                    <a:lstStyle/>
                    <a:p>
                      <a:pPr marL="0" marR="0" lvl="0" indent="0" algn="ctr" rtl="0">
                        <a:spcBef>
                          <a:spcPts val="0"/>
                        </a:spcBef>
                        <a:spcAft>
                          <a:spcPts val="0"/>
                        </a:spcAft>
                        <a:buNone/>
                      </a:pPr>
                      <a:r>
                        <a:rPr lang="en" sz="1800"/>
                        <a:t>13500</a:t>
                      </a:r>
                      <a:endParaRPr/>
                    </a:p>
                  </a:txBody>
                  <a:tcPr marL="91450" marR="91450" marT="45725" marB="45725" anchor="ctr"/>
                </a:tc>
                <a:tc>
                  <a:txBody>
                    <a:bodyPr/>
                    <a:lstStyle/>
                    <a:p>
                      <a:pPr marL="0" marR="0" lvl="0" indent="0" algn="ctr" rtl="0">
                        <a:spcBef>
                          <a:spcPts val="0"/>
                        </a:spcBef>
                        <a:spcAft>
                          <a:spcPts val="0"/>
                        </a:spcAft>
                        <a:buNone/>
                      </a:pPr>
                      <a:r>
                        <a:rPr lang="en" sz="1800"/>
                        <a:t>5</a:t>
                      </a:r>
                      <a:endParaRPr/>
                    </a:p>
                  </a:txBody>
                  <a:tcPr marL="91450" marR="91450" marT="45725" marB="45725" anchor="ctr"/>
                </a:tc>
                <a:extLst>
                  <a:ext uri="{0D108BD9-81ED-4DB2-BD59-A6C34878D82A}">
                    <a16:rowId xmlns:a16="http://schemas.microsoft.com/office/drawing/2014/main" val="10001"/>
                  </a:ext>
                </a:extLst>
              </a:tr>
              <a:tr h="443725">
                <a:tc>
                  <a:txBody>
                    <a:bodyPr/>
                    <a:lstStyle/>
                    <a:p>
                      <a:pPr marL="0" marR="0" lvl="0" indent="0" algn="ctr" rtl="0">
                        <a:spcBef>
                          <a:spcPts val="0"/>
                        </a:spcBef>
                        <a:spcAft>
                          <a:spcPts val="0"/>
                        </a:spcAft>
                        <a:buNone/>
                      </a:pPr>
                      <a:r>
                        <a:rPr lang="en" sz="1800"/>
                        <a:t>2011</a:t>
                      </a:r>
                      <a:endParaRPr/>
                    </a:p>
                  </a:txBody>
                  <a:tcPr marL="91450" marR="91450" marT="45725" marB="45725" anchor="ctr"/>
                </a:tc>
                <a:tc>
                  <a:txBody>
                    <a:bodyPr/>
                    <a:lstStyle/>
                    <a:p>
                      <a:pPr marL="0" marR="0" lvl="0" indent="0" algn="ctr" rtl="0">
                        <a:spcBef>
                          <a:spcPts val="0"/>
                        </a:spcBef>
                        <a:spcAft>
                          <a:spcPts val="0"/>
                        </a:spcAft>
                        <a:buNone/>
                      </a:pPr>
                      <a:r>
                        <a:rPr lang="en" sz="1800"/>
                        <a:t>15700</a:t>
                      </a:r>
                      <a:endParaRPr/>
                    </a:p>
                  </a:txBody>
                  <a:tcPr marL="91450" marR="91450" marT="45725" marB="45725" anchor="ctr"/>
                </a:tc>
                <a:tc>
                  <a:txBody>
                    <a:bodyPr/>
                    <a:lstStyle/>
                    <a:p>
                      <a:pPr marL="0" marR="0" lvl="0" indent="0" algn="ctr" rtl="0">
                        <a:spcBef>
                          <a:spcPts val="0"/>
                        </a:spcBef>
                        <a:spcAft>
                          <a:spcPts val="0"/>
                        </a:spcAft>
                        <a:buNone/>
                      </a:pPr>
                      <a:r>
                        <a:rPr lang="en" sz="1800"/>
                        <a:t>4</a:t>
                      </a:r>
                      <a:endParaRPr/>
                    </a:p>
                  </a:txBody>
                  <a:tcPr marL="91450" marR="91450" marT="45725" marB="45725" anchor="ctr"/>
                </a:tc>
                <a:extLst>
                  <a:ext uri="{0D108BD9-81ED-4DB2-BD59-A6C34878D82A}">
                    <a16:rowId xmlns:a16="http://schemas.microsoft.com/office/drawing/2014/main" val="10002"/>
                  </a:ext>
                </a:extLst>
              </a:tr>
              <a:tr h="443725">
                <a:tc>
                  <a:txBody>
                    <a:bodyPr/>
                    <a:lstStyle/>
                    <a:p>
                      <a:pPr marL="0" marR="0" lvl="0" indent="0" algn="ctr" rtl="0">
                        <a:spcBef>
                          <a:spcPts val="0"/>
                        </a:spcBef>
                        <a:spcAft>
                          <a:spcPts val="0"/>
                        </a:spcAft>
                        <a:buNone/>
                      </a:pPr>
                      <a:r>
                        <a:rPr lang="en" sz="1800"/>
                        <a:t>2012</a:t>
                      </a:r>
                      <a:endParaRPr/>
                    </a:p>
                  </a:txBody>
                  <a:tcPr marL="91450" marR="91450" marT="45725" marB="45725" anchor="ctr"/>
                </a:tc>
                <a:tc>
                  <a:txBody>
                    <a:bodyPr/>
                    <a:lstStyle/>
                    <a:p>
                      <a:pPr marL="0" marR="0" lvl="0" indent="0" algn="ctr" rtl="0">
                        <a:spcBef>
                          <a:spcPts val="0"/>
                        </a:spcBef>
                        <a:spcAft>
                          <a:spcPts val="0"/>
                        </a:spcAft>
                        <a:buNone/>
                      </a:pPr>
                      <a:r>
                        <a:rPr lang="en" sz="1800"/>
                        <a:t>8200</a:t>
                      </a:r>
                      <a:endParaRPr/>
                    </a:p>
                  </a:txBody>
                  <a:tcPr marL="91450" marR="91450" marT="45725" marB="45725" anchor="ctr"/>
                </a:tc>
                <a:tc>
                  <a:txBody>
                    <a:bodyPr/>
                    <a:lstStyle/>
                    <a:p>
                      <a:pPr marL="0" marR="0" lvl="0" indent="0" algn="ctr" rtl="0">
                        <a:spcBef>
                          <a:spcPts val="0"/>
                        </a:spcBef>
                        <a:spcAft>
                          <a:spcPts val="0"/>
                        </a:spcAft>
                        <a:buNone/>
                      </a:pPr>
                      <a:r>
                        <a:rPr lang="en" sz="1800"/>
                        <a:t>6</a:t>
                      </a:r>
                      <a:endParaRPr/>
                    </a:p>
                  </a:txBody>
                  <a:tcPr marL="91450" marR="91450" marT="45725" marB="45725" anchor="ctr"/>
                </a:tc>
                <a:extLst>
                  <a:ext uri="{0D108BD9-81ED-4DB2-BD59-A6C34878D82A}">
                    <a16:rowId xmlns:a16="http://schemas.microsoft.com/office/drawing/2014/main" val="10003"/>
                  </a:ext>
                </a:extLst>
              </a:tr>
              <a:tr h="443725">
                <a:tc>
                  <a:txBody>
                    <a:bodyPr/>
                    <a:lstStyle/>
                    <a:p>
                      <a:pPr marL="0" marR="0" lvl="0" indent="0" algn="ctr" rtl="0">
                        <a:spcBef>
                          <a:spcPts val="0"/>
                        </a:spcBef>
                        <a:spcAft>
                          <a:spcPts val="0"/>
                        </a:spcAft>
                        <a:buNone/>
                      </a:pPr>
                      <a:r>
                        <a:rPr lang="en" sz="1800"/>
                        <a:t>2013</a:t>
                      </a:r>
                      <a:endParaRPr/>
                    </a:p>
                  </a:txBody>
                  <a:tcPr marL="91450" marR="91450" marT="45725" marB="45725" anchor="ctr"/>
                </a:tc>
                <a:tc>
                  <a:txBody>
                    <a:bodyPr/>
                    <a:lstStyle/>
                    <a:p>
                      <a:pPr marL="0" marR="0" lvl="0" indent="0" algn="ctr" rtl="0">
                        <a:spcBef>
                          <a:spcPts val="0"/>
                        </a:spcBef>
                        <a:spcAft>
                          <a:spcPts val="0"/>
                        </a:spcAft>
                        <a:buNone/>
                      </a:pPr>
                      <a:r>
                        <a:rPr lang="en" sz="1800"/>
                        <a:t>6800</a:t>
                      </a:r>
                      <a:endParaRPr/>
                    </a:p>
                  </a:txBody>
                  <a:tcPr marL="91450" marR="91450" marT="45725" marB="45725" anchor="ctr"/>
                </a:tc>
                <a:tc>
                  <a:txBody>
                    <a:bodyPr/>
                    <a:lstStyle/>
                    <a:p>
                      <a:pPr marL="0" marR="0" lvl="0" indent="0" algn="ctr" rtl="0">
                        <a:spcBef>
                          <a:spcPts val="0"/>
                        </a:spcBef>
                        <a:spcAft>
                          <a:spcPts val="0"/>
                        </a:spcAft>
                        <a:buNone/>
                      </a:pPr>
                      <a:r>
                        <a:rPr lang="en" sz="1800"/>
                        <a:t>7</a:t>
                      </a:r>
                      <a:endParaRPr/>
                    </a:p>
                  </a:txBody>
                  <a:tcPr marL="91450" marR="91450" marT="45725" marB="45725" anchor="ctr"/>
                </a:tc>
                <a:extLst>
                  <a:ext uri="{0D108BD9-81ED-4DB2-BD59-A6C34878D82A}">
                    <a16:rowId xmlns:a16="http://schemas.microsoft.com/office/drawing/2014/main" val="10004"/>
                  </a:ext>
                </a:extLst>
              </a:tr>
              <a:tr h="443725">
                <a:tc>
                  <a:txBody>
                    <a:bodyPr/>
                    <a:lstStyle/>
                    <a:p>
                      <a:pPr marL="0" marR="0" lvl="0" indent="0" algn="ctr" rtl="0">
                        <a:spcBef>
                          <a:spcPts val="0"/>
                        </a:spcBef>
                        <a:spcAft>
                          <a:spcPts val="0"/>
                        </a:spcAft>
                        <a:buNone/>
                      </a:pPr>
                      <a:r>
                        <a:rPr lang="en" sz="1800"/>
                        <a:t>2014</a:t>
                      </a:r>
                      <a:endParaRPr/>
                    </a:p>
                  </a:txBody>
                  <a:tcPr marL="91450" marR="91450" marT="45725" marB="45725" anchor="ctr"/>
                </a:tc>
                <a:tc>
                  <a:txBody>
                    <a:bodyPr/>
                    <a:lstStyle/>
                    <a:p>
                      <a:pPr marL="0" marR="0" lvl="0" indent="0" algn="ctr" rtl="0">
                        <a:spcBef>
                          <a:spcPts val="0"/>
                        </a:spcBef>
                        <a:spcAft>
                          <a:spcPts val="0"/>
                        </a:spcAft>
                        <a:buNone/>
                      </a:pPr>
                      <a:r>
                        <a:rPr lang="en" sz="1800"/>
                        <a:t>28100</a:t>
                      </a:r>
                      <a:endParaRPr/>
                    </a:p>
                  </a:txBody>
                  <a:tcPr marL="91450" marR="91450" marT="45725" marB="45725" anchor="ctr"/>
                </a:tc>
                <a:tc>
                  <a:txBody>
                    <a:bodyPr/>
                    <a:lstStyle/>
                    <a:p>
                      <a:pPr marL="0" marR="0" lvl="0" indent="0" algn="ctr" rtl="0">
                        <a:spcBef>
                          <a:spcPts val="0"/>
                        </a:spcBef>
                        <a:spcAft>
                          <a:spcPts val="0"/>
                        </a:spcAft>
                        <a:buNone/>
                      </a:pPr>
                      <a:r>
                        <a:rPr lang="en" sz="1800"/>
                        <a:t>2</a:t>
                      </a:r>
                      <a:endParaRPr/>
                    </a:p>
                  </a:txBody>
                  <a:tcPr marL="91450" marR="91450" marT="45725" marB="45725" anchor="ctr"/>
                </a:tc>
                <a:extLst>
                  <a:ext uri="{0D108BD9-81ED-4DB2-BD59-A6C34878D82A}">
                    <a16:rowId xmlns:a16="http://schemas.microsoft.com/office/drawing/2014/main" val="10005"/>
                  </a:ext>
                </a:extLst>
              </a:tr>
              <a:tr h="443725">
                <a:tc>
                  <a:txBody>
                    <a:bodyPr/>
                    <a:lstStyle/>
                    <a:p>
                      <a:pPr marL="0" marR="0" lvl="0" indent="0" algn="ctr" rtl="0">
                        <a:spcBef>
                          <a:spcPts val="0"/>
                        </a:spcBef>
                        <a:spcAft>
                          <a:spcPts val="0"/>
                        </a:spcAft>
                        <a:buNone/>
                      </a:pPr>
                      <a:r>
                        <a:rPr lang="en" sz="1800"/>
                        <a:t>2015</a:t>
                      </a:r>
                      <a:endParaRPr/>
                    </a:p>
                  </a:txBody>
                  <a:tcPr marL="91450" marR="91450" marT="45725" marB="45725" anchor="ctr"/>
                </a:tc>
                <a:tc>
                  <a:txBody>
                    <a:bodyPr/>
                    <a:lstStyle/>
                    <a:p>
                      <a:pPr marL="0" marR="0" lvl="0" indent="0" algn="ctr" rtl="0">
                        <a:spcBef>
                          <a:spcPts val="0"/>
                        </a:spcBef>
                        <a:spcAft>
                          <a:spcPts val="0"/>
                        </a:spcAft>
                        <a:buNone/>
                      </a:pPr>
                      <a:r>
                        <a:rPr lang="en" sz="1800"/>
                        <a:t>23600</a:t>
                      </a:r>
                      <a:endParaRPr/>
                    </a:p>
                  </a:txBody>
                  <a:tcPr marL="91450" marR="91450" marT="45725" marB="45725" anchor="ctr"/>
                </a:tc>
                <a:tc>
                  <a:txBody>
                    <a:bodyPr/>
                    <a:lstStyle/>
                    <a:p>
                      <a:pPr marL="0" marR="0" lvl="0" indent="0" algn="ctr" rtl="0">
                        <a:spcBef>
                          <a:spcPts val="0"/>
                        </a:spcBef>
                        <a:spcAft>
                          <a:spcPts val="0"/>
                        </a:spcAft>
                        <a:buNone/>
                      </a:pPr>
                      <a:r>
                        <a:rPr lang="en" sz="1800"/>
                        <a:t>3</a:t>
                      </a:r>
                      <a:endParaRPr/>
                    </a:p>
                  </a:txBody>
                  <a:tcPr marL="91450" marR="91450" marT="45725" marB="45725" anchor="ctr"/>
                </a:tc>
                <a:extLst>
                  <a:ext uri="{0D108BD9-81ED-4DB2-BD59-A6C34878D82A}">
                    <a16:rowId xmlns:a16="http://schemas.microsoft.com/office/drawing/2014/main" val="10006"/>
                  </a:ext>
                </a:extLst>
              </a:tr>
              <a:tr h="443725">
                <a:tc>
                  <a:txBody>
                    <a:bodyPr/>
                    <a:lstStyle/>
                    <a:p>
                      <a:pPr marL="0" marR="0" lvl="0" indent="0" algn="ctr" rtl="0">
                        <a:spcBef>
                          <a:spcPts val="0"/>
                        </a:spcBef>
                        <a:spcAft>
                          <a:spcPts val="0"/>
                        </a:spcAft>
                        <a:buNone/>
                      </a:pPr>
                      <a:r>
                        <a:rPr lang="en" sz="1800"/>
                        <a:t>2016</a:t>
                      </a:r>
                      <a:endParaRPr/>
                    </a:p>
                  </a:txBody>
                  <a:tcPr marL="91450" marR="91450" marT="45725" marB="45725" anchor="ctr"/>
                </a:tc>
                <a:tc>
                  <a:txBody>
                    <a:bodyPr/>
                    <a:lstStyle/>
                    <a:p>
                      <a:pPr marL="0" marR="0" lvl="0" indent="0" algn="ctr" rtl="0">
                        <a:spcBef>
                          <a:spcPts val="0"/>
                        </a:spcBef>
                        <a:spcAft>
                          <a:spcPts val="0"/>
                        </a:spcAft>
                        <a:buNone/>
                      </a:pPr>
                      <a:r>
                        <a:rPr lang="en" sz="1800"/>
                        <a:t>31600</a:t>
                      </a:r>
                      <a:endParaRPr/>
                    </a:p>
                  </a:txBody>
                  <a:tcPr marL="91450" marR="91450" marT="45725" marB="45725" anchor="ctr"/>
                </a:tc>
                <a:tc>
                  <a:txBody>
                    <a:bodyPr/>
                    <a:lstStyle/>
                    <a:p>
                      <a:pPr marL="0" marR="0" lvl="0" indent="0" algn="ctr" rtl="0">
                        <a:spcBef>
                          <a:spcPts val="0"/>
                        </a:spcBef>
                        <a:spcAft>
                          <a:spcPts val="0"/>
                        </a:spcAft>
                        <a:buNone/>
                      </a:pPr>
                      <a:r>
                        <a:rPr lang="en" sz="1800"/>
                        <a:t>1</a:t>
                      </a:r>
                      <a:endParaRPr/>
                    </a:p>
                  </a:txBody>
                  <a:tcPr marL="91450" marR="91450" marT="45725" marB="45725" anchor="ctr"/>
                </a:tc>
                <a:extLst>
                  <a:ext uri="{0D108BD9-81ED-4DB2-BD59-A6C34878D82A}">
                    <a16:rowId xmlns:a16="http://schemas.microsoft.com/office/drawing/2014/main" val="10007"/>
                  </a:ext>
                </a:extLst>
              </a:tr>
            </a:tbl>
          </a:graphicData>
        </a:graphic>
      </p:graphicFrame>
      <p:sp>
        <p:nvSpPr>
          <p:cNvPr id="251" name="Google Shape;251;p36"/>
          <p:cNvSpPr txBox="1"/>
          <p:nvPr/>
        </p:nvSpPr>
        <p:spPr>
          <a:xfrm>
            <a:off x="449450" y="3303250"/>
            <a:ext cx="3868800" cy="1015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solidFill>
                  <a:schemeClr val="dk2"/>
                </a:solidFill>
              </a:rPr>
              <a:t>What is the probability of a flood of magnitude 28,100 cfs occurring within a 3 year period?</a:t>
            </a:r>
            <a:endParaRPr sz="1800" b="1">
              <a:solidFill>
                <a:schemeClr val="dk2"/>
              </a:solidFill>
            </a:endParaRPr>
          </a:p>
        </p:txBody>
      </p:sp>
      <p:sp>
        <p:nvSpPr>
          <p:cNvPr id="252" name="Google Shape;252;p36"/>
          <p:cNvSpPr txBox="1"/>
          <p:nvPr/>
        </p:nvSpPr>
        <p:spPr>
          <a:xfrm>
            <a:off x="409375" y="4493025"/>
            <a:ext cx="4632000" cy="70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1700">
                <a:solidFill>
                  <a:schemeClr val="dk1"/>
                </a:solidFill>
                <a:latin typeface="Cambria"/>
                <a:ea typeface="Cambria"/>
                <a:cs typeface="Cambria"/>
                <a:sym typeface="Cambria"/>
              </a:rPr>
              <a:t>1-(1-(¼))^3 = 0.58 or 58% chance of occurrence in 3 years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7"/>
          <p:cNvPicPr preferRelativeResize="0"/>
          <p:nvPr/>
        </p:nvPicPr>
        <p:blipFill rotWithShape="1">
          <a:blip r:embed="rId3">
            <a:alphaModFix/>
          </a:blip>
          <a:srcRect/>
          <a:stretch/>
        </p:blipFill>
        <p:spPr>
          <a:xfrm>
            <a:off x="695722" y="342200"/>
            <a:ext cx="5547753" cy="4050621"/>
          </a:xfrm>
          <a:prstGeom prst="rect">
            <a:avLst/>
          </a:prstGeom>
          <a:noFill/>
          <a:ln>
            <a:noFill/>
          </a:ln>
        </p:spPr>
      </p:pic>
      <p:sp>
        <p:nvSpPr>
          <p:cNvPr id="258" name="Google Shape;258;p37"/>
          <p:cNvSpPr txBox="1"/>
          <p:nvPr/>
        </p:nvSpPr>
        <p:spPr>
          <a:xfrm>
            <a:off x="6136800" y="1544500"/>
            <a:ext cx="3007200" cy="2308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1800">
                <a:solidFill>
                  <a:schemeClr val="dk2"/>
                </a:solidFill>
              </a:rPr>
              <a:t>By conducting statistical analysis of discharge over a long period of time, we can define recurrence intervals for floods of different sizes (e.g. the 1-year, 10-year, or 100-year flood).  </a:t>
            </a:r>
            <a:endParaRPr sz="1800">
              <a:solidFill>
                <a:schemeClr val="dk2"/>
              </a:solidFill>
            </a:endParaRPr>
          </a:p>
        </p:txBody>
      </p:sp>
      <p:sp>
        <p:nvSpPr>
          <p:cNvPr id="259" name="Google Shape;259;p37"/>
          <p:cNvSpPr txBox="1"/>
          <p:nvPr/>
        </p:nvSpPr>
        <p:spPr>
          <a:xfrm rot="-5400000">
            <a:off x="-1014450" y="2327649"/>
            <a:ext cx="26820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1800">
                <a:solidFill>
                  <a:srgbClr val="000000"/>
                </a:solidFill>
                <a:latin typeface="Times New Roman"/>
                <a:ea typeface="Times New Roman"/>
                <a:cs typeface="Times New Roman"/>
                <a:sym typeface="Times New Roman"/>
              </a:rPr>
              <a:t>Discharge (ft</a:t>
            </a:r>
            <a:r>
              <a:rPr lang="en" sz="1800" baseline="30000">
                <a:solidFill>
                  <a:srgbClr val="000000"/>
                </a:solidFill>
                <a:latin typeface="Times New Roman"/>
                <a:ea typeface="Times New Roman"/>
                <a:cs typeface="Times New Roman"/>
                <a:sym typeface="Times New Roman"/>
              </a:rPr>
              <a:t>3</a:t>
            </a:r>
            <a:r>
              <a:rPr lang="en" sz="1800">
                <a:solidFill>
                  <a:srgbClr val="000000"/>
                </a:solidFill>
                <a:latin typeface="Times New Roman"/>
                <a:ea typeface="Times New Roman"/>
                <a:cs typeface="Times New Roman"/>
                <a:sym typeface="Times New Roman"/>
              </a:rPr>
              <a:t>/sec or cfs)</a:t>
            </a:r>
            <a:endParaRPr/>
          </a:p>
        </p:txBody>
      </p:sp>
      <p:sp>
        <p:nvSpPr>
          <p:cNvPr id="260" name="Google Shape;260;p37"/>
          <p:cNvSpPr txBox="1"/>
          <p:nvPr/>
        </p:nvSpPr>
        <p:spPr>
          <a:xfrm>
            <a:off x="1863924" y="4392819"/>
            <a:ext cx="3542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rgbClr val="000000"/>
                </a:solidFill>
                <a:latin typeface="Times New Roman"/>
                <a:ea typeface="Times New Roman"/>
                <a:cs typeface="Times New Roman"/>
                <a:sym typeface="Times New Roman"/>
              </a:rPr>
              <a:t>Recurrence interval (years)</a:t>
            </a:r>
            <a:endParaRPr sz="1800">
              <a:solidFill>
                <a:srgbClr val="000000"/>
              </a:solidFill>
              <a:latin typeface="Times New Roman"/>
              <a:ea typeface="Times New Roman"/>
              <a:cs typeface="Times New Roman"/>
              <a:sym typeface="Times New Roman"/>
            </a:endParaRPr>
          </a:p>
        </p:txBody>
      </p:sp>
      <p:sp>
        <p:nvSpPr>
          <p:cNvPr id="261" name="Google Shape;261;p37"/>
          <p:cNvSpPr txBox="1"/>
          <p:nvPr/>
        </p:nvSpPr>
        <p:spPr>
          <a:xfrm>
            <a:off x="6354450" y="4102225"/>
            <a:ext cx="25719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a:t>“What is the magnitude of a 100-year flood?”</a:t>
            </a:r>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1"/>
                                        </p:tgtEl>
                                        <p:attrNameLst>
                                          <p:attrName>style.visibility</p:attrName>
                                        </p:attrNameLst>
                                      </p:cBhvr>
                                      <p:to>
                                        <p:strVal val="visible"/>
                                      </p:to>
                                    </p:set>
                                    <p:animEffect transition="in" filter="fade">
                                      <p:cBhvr>
                                        <p:cTn id="7" dur="10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38"/>
          <p:cNvPicPr preferRelativeResize="0"/>
          <p:nvPr/>
        </p:nvPicPr>
        <p:blipFill rotWithShape="1">
          <a:blip r:embed="rId3">
            <a:alphaModFix/>
          </a:blip>
          <a:srcRect/>
          <a:stretch/>
        </p:blipFill>
        <p:spPr>
          <a:xfrm>
            <a:off x="87656" y="357977"/>
            <a:ext cx="6234900" cy="4165200"/>
          </a:xfrm>
          <a:prstGeom prst="rect">
            <a:avLst/>
          </a:prstGeom>
          <a:noFill/>
          <a:ln>
            <a:noFill/>
          </a:ln>
        </p:spPr>
      </p:pic>
      <p:sp>
        <p:nvSpPr>
          <p:cNvPr id="267" name="Google Shape;267;p38"/>
          <p:cNvSpPr txBox="1"/>
          <p:nvPr/>
        </p:nvSpPr>
        <p:spPr>
          <a:xfrm>
            <a:off x="6149400" y="1435025"/>
            <a:ext cx="2917800" cy="2770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a:latin typeface="Cambria"/>
                <a:ea typeface="Cambria"/>
                <a:cs typeface="Cambria"/>
                <a:sym typeface="Cambria"/>
              </a:rPr>
              <a:t>What other assumptions are we making that might impact the accuracy of our flood frequency analysis calculations?</a:t>
            </a:r>
            <a:endParaRPr sz="2400">
              <a:latin typeface="Cambria"/>
              <a:ea typeface="Cambria"/>
              <a:cs typeface="Cambria"/>
              <a:sym typeface="Cambri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0"/>
          <p:cNvSpPr txBox="1"/>
          <p:nvPr/>
        </p:nvSpPr>
        <p:spPr>
          <a:xfrm>
            <a:off x="311700" y="292850"/>
            <a:ext cx="8520600" cy="80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980" b="1">
                <a:solidFill>
                  <a:srgbClr val="212121"/>
                </a:solidFill>
                <a:latin typeface="Calibri"/>
                <a:ea typeface="Calibri"/>
                <a:cs typeface="Calibri"/>
                <a:sym typeface="Calibri"/>
              </a:rPr>
              <a:t>Time to put on our engineering caps...</a:t>
            </a:r>
            <a:endParaRPr sz="2980" b="1">
              <a:solidFill>
                <a:srgbClr val="212121"/>
              </a:solidFill>
              <a:latin typeface="Calibri"/>
              <a:ea typeface="Calibri"/>
              <a:cs typeface="Calibri"/>
              <a:sym typeface="Calibri"/>
            </a:endParaRPr>
          </a:p>
        </p:txBody>
      </p:sp>
      <p:pic>
        <p:nvPicPr>
          <p:cNvPr id="278" name="Google Shape;278;p40"/>
          <p:cNvPicPr preferRelativeResize="0"/>
          <p:nvPr/>
        </p:nvPicPr>
        <p:blipFill>
          <a:blip r:embed="rId3">
            <a:alphaModFix/>
          </a:blip>
          <a:stretch>
            <a:fillRect/>
          </a:stretch>
        </p:blipFill>
        <p:spPr>
          <a:xfrm>
            <a:off x="4898150" y="1093850"/>
            <a:ext cx="3744851" cy="3744851"/>
          </a:xfrm>
          <a:prstGeom prst="rect">
            <a:avLst/>
          </a:prstGeom>
          <a:noFill/>
          <a:ln>
            <a:noFill/>
          </a:ln>
        </p:spPr>
      </p:pic>
      <p:sp>
        <p:nvSpPr>
          <p:cNvPr id="279" name="Google Shape;279;p40"/>
          <p:cNvSpPr txBox="1"/>
          <p:nvPr/>
        </p:nvSpPr>
        <p:spPr>
          <a:xfrm>
            <a:off x="4924625" y="4469394"/>
            <a:ext cx="3977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Cambria"/>
                <a:ea typeface="Cambria"/>
                <a:cs typeface="Cambria"/>
                <a:sym typeface="Cambria"/>
              </a:rPr>
              <a:t>Photo: </a:t>
            </a:r>
            <a:r>
              <a:rPr lang="en" sz="1200" u="sng">
                <a:solidFill>
                  <a:srgbClr val="DB4437"/>
                </a:solidFill>
                <a:latin typeface="Cambria"/>
                <a:ea typeface="Cambria"/>
                <a:cs typeface="Cambria"/>
                <a:sym typeface="Cambria"/>
                <a:hlinkClick r:id="rId4">
                  <a:extLst>
                    <a:ext uri="{A12FA001-AC4F-418D-AE19-62706E023703}">
                      <ahyp:hlinkClr xmlns:ahyp="http://schemas.microsoft.com/office/drawing/2018/hyperlinkcolor" val="tx"/>
                    </a:ext>
                  </a:extLst>
                </a:hlinkClick>
              </a:rPr>
              <a:t>Tomorrow’s Engineers Week</a:t>
            </a:r>
            <a:endParaRPr sz="1200">
              <a:latin typeface="Cambria"/>
              <a:ea typeface="Cambria"/>
              <a:cs typeface="Cambria"/>
              <a:sym typeface="Cambria"/>
            </a:endParaRPr>
          </a:p>
        </p:txBody>
      </p:sp>
      <p:pic>
        <p:nvPicPr>
          <p:cNvPr id="280" name="Google Shape;280;p40"/>
          <p:cNvPicPr preferRelativeResize="0"/>
          <p:nvPr/>
        </p:nvPicPr>
        <p:blipFill>
          <a:blip r:embed="rId5">
            <a:alphaModFix/>
          </a:blip>
          <a:stretch>
            <a:fillRect/>
          </a:stretch>
        </p:blipFill>
        <p:spPr>
          <a:xfrm>
            <a:off x="179525" y="1788625"/>
            <a:ext cx="4593350" cy="2034198"/>
          </a:xfrm>
          <a:prstGeom prst="rect">
            <a:avLst/>
          </a:prstGeom>
          <a:noFill/>
          <a:ln>
            <a:noFill/>
          </a:ln>
        </p:spPr>
      </p:pic>
      <p:sp>
        <p:nvSpPr>
          <p:cNvPr id="281" name="Google Shape;281;p40"/>
          <p:cNvSpPr txBox="1"/>
          <p:nvPr/>
        </p:nvSpPr>
        <p:spPr>
          <a:xfrm>
            <a:off x="179525" y="3453525"/>
            <a:ext cx="3109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Cambria"/>
                <a:ea typeface="Cambria"/>
                <a:cs typeface="Cambria"/>
                <a:sym typeface="Cambria"/>
              </a:rPr>
              <a:t>Photo: </a:t>
            </a:r>
            <a:r>
              <a:rPr lang="en" sz="1200" u="sng">
                <a:solidFill>
                  <a:srgbClr val="DB4437"/>
                </a:solidFill>
                <a:latin typeface="Cambria"/>
                <a:ea typeface="Cambria"/>
                <a:cs typeface="Cambria"/>
                <a:sym typeface="Cambria"/>
                <a:hlinkClick r:id="rId6">
                  <a:extLst>
                    <a:ext uri="{A12FA001-AC4F-418D-AE19-62706E023703}">
                      <ahyp:hlinkClr xmlns:ahyp="http://schemas.microsoft.com/office/drawing/2018/hyperlinkcolor" val="tx"/>
                    </a:ext>
                  </a:extLst>
                </a:hlinkClick>
              </a:rPr>
              <a:t>Schexnaydre Construction</a:t>
            </a:r>
            <a:endParaRPr sz="1200">
              <a:latin typeface="Cambria"/>
              <a:ea typeface="Cambria"/>
              <a:cs typeface="Cambria"/>
              <a:sym typeface="Cambri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p:nvPr/>
        </p:nvSpPr>
        <p:spPr>
          <a:xfrm>
            <a:off x="0" y="0"/>
            <a:ext cx="8696100" cy="341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100"/>
              <a:t>Flood risk can be mitigated by reducing the </a:t>
            </a:r>
            <a:r>
              <a:rPr lang="en" sz="2100" b="1"/>
              <a:t>hazard</a:t>
            </a:r>
            <a:r>
              <a:rPr lang="en" sz="2100"/>
              <a:t> or its consequences, where consequences are a function of </a:t>
            </a:r>
            <a:r>
              <a:rPr lang="en" sz="2100" b="1"/>
              <a:t>exposure</a:t>
            </a:r>
            <a:r>
              <a:rPr lang="en" sz="2100"/>
              <a:t>, </a:t>
            </a:r>
            <a:r>
              <a:rPr lang="en" sz="2100" b="1"/>
              <a:t>vulnerability</a:t>
            </a:r>
            <a:r>
              <a:rPr lang="en" sz="2100"/>
              <a:t> and </a:t>
            </a:r>
            <a:r>
              <a:rPr lang="en" sz="2100" b="1"/>
              <a:t>resilience. </a:t>
            </a:r>
            <a:endParaRPr sz="2100"/>
          </a:p>
          <a:p>
            <a:pPr marL="0" lvl="0" indent="0" algn="l" rtl="0">
              <a:spcBef>
                <a:spcPts val="0"/>
              </a:spcBef>
              <a:spcAft>
                <a:spcPts val="0"/>
              </a:spcAft>
              <a:buNone/>
            </a:pPr>
            <a:endParaRPr sz="2100"/>
          </a:p>
          <a:p>
            <a:pPr marL="0" lvl="0" indent="0" algn="l" rtl="0">
              <a:spcBef>
                <a:spcPts val="0"/>
              </a:spcBef>
              <a:spcAft>
                <a:spcPts val="0"/>
              </a:spcAft>
              <a:buNone/>
            </a:pPr>
            <a:r>
              <a:rPr lang="en" sz="2100" b="1"/>
              <a:t>Flood mitigation</a:t>
            </a:r>
            <a:r>
              <a:rPr lang="en" sz="2100"/>
              <a:t> includes any measure intended to reduce flood risk.</a:t>
            </a:r>
            <a:endParaRPr sz="2100"/>
          </a:p>
          <a:p>
            <a:pPr marL="457200" lvl="0" indent="-361950" algn="l" rtl="0">
              <a:spcBef>
                <a:spcPts val="0"/>
              </a:spcBef>
              <a:spcAft>
                <a:spcPts val="0"/>
              </a:spcAft>
              <a:buSzPts val="2100"/>
              <a:buFont typeface="Cambria"/>
              <a:buChar char="●"/>
            </a:pPr>
            <a:r>
              <a:rPr lang="en" sz="2100" b="1"/>
              <a:t>Structural </a:t>
            </a:r>
            <a:r>
              <a:rPr lang="en" sz="2100"/>
              <a:t>or </a:t>
            </a:r>
            <a:r>
              <a:rPr lang="en" sz="2100" b="1"/>
              <a:t>non-structural</a:t>
            </a:r>
            <a:endParaRPr sz="2100" b="1"/>
          </a:p>
          <a:p>
            <a:pPr marL="457200" lvl="0" indent="-361950" algn="l" rtl="0">
              <a:spcBef>
                <a:spcPts val="0"/>
              </a:spcBef>
              <a:spcAft>
                <a:spcPts val="0"/>
              </a:spcAft>
              <a:buClr>
                <a:srgbClr val="888888"/>
              </a:buClr>
              <a:buSzPts val="2100"/>
              <a:buFont typeface="Cambria"/>
              <a:buChar char="●"/>
            </a:pPr>
            <a:r>
              <a:rPr lang="en" sz="2100" b="1">
                <a:solidFill>
                  <a:srgbClr val="888888"/>
                </a:solidFill>
              </a:rPr>
              <a:t>Parcel-scale </a:t>
            </a:r>
            <a:r>
              <a:rPr lang="en" sz="2100">
                <a:solidFill>
                  <a:srgbClr val="888888"/>
                </a:solidFill>
              </a:rPr>
              <a:t>or </a:t>
            </a:r>
            <a:r>
              <a:rPr lang="en" sz="2100" b="1">
                <a:solidFill>
                  <a:srgbClr val="888888"/>
                </a:solidFill>
              </a:rPr>
              <a:t>Community-scale</a:t>
            </a:r>
            <a:endParaRPr sz="2100" b="1">
              <a:solidFill>
                <a:srgbClr val="888888"/>
              </a:solidFill>
            </a:endParaRPr>
          </a:p>
          <a:p>
            <a:pPr marL="0" lvl="0" indent="0" algn="l" rtl="0">
              <a:spcBef>
                <a:spcPts val="0"/>
              </a:spcBef>
              <a:spcAft>
                <a:spcPts val="0"/>
              </a:spcAft>
              <a:buNone/>
            </a:pPr>
            <a:endParaRPr sz="2100" b="1"/>
          </a:p>
          <a:p>
            <a:pPr marL="0" lvl="0" indent="0" algn="l" rtl="0">
              <a:spcBef>
                <a:spcPts val="0"/>
              </a:spcBef>
              <a:spcAft>
                <a:spcPts val="0"/>
              </a:spcAft>
              <a:buNone/>
            </a:pPr>
            <a:endParaRPr sz="2100"/>
          </a:p>
          <a:p>
            <a:pPr marL="0" lvl="0" indent="0" algn="l" rtl="0">
              <a:spcBef>
                <a:spcPts val="0"/>
              </a:spcBef>
              <a:spcAft>
                <a:spcPts val="0"/>
              </a:spcAft>
              <a:buNone/>
            </a:pPr>
            <a:endParaRPr sz="21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2" name="Google Shape;292;p42"/>
          <p:cNvSpPr txBox="1"/>
          <p:nvPr/>
        </p:nvSpPr>
        <p:spPr>
          <a:xfrm>
            <a:off x="333950" y="3669225"/>
            <a:ext cx="4681800" cy="400200"/>
          </a:xfrm>
          <a:prstGeom prst="rect">
            <a:avLst/>
          </a:prstGeom>
          <a:noFill/>
          <a:ln>
            <a:noFill/>
          </a:ln>
        </p:spPr>
        <p:txBody>
          <a:bodyPr spcFirstLastPara="1" wrap="square" lIns="91425" tIns="91425" rIns="91425" bIns="91425" anchor="t" anchorCtr="0">
            <a:spAutoFit/>
          </a:bodyPr>
          <a:lstStyle/>
          <a:p>
            <a:r>
              <a:rPr lang="en" i="1" dirty="0"/>
              <a:t>Image Source: </a:t>
            </a:r>
            <a:r>
              <a:rPr lang="en" i="1" dirty="0">
                <a:hlinkClick r:id="rId3"/>
              </a:rPr>
              <a:t>BBC</a:t>
            </a:r>
            <a:r>
              <a:rPr lang="en" i="1" dirty="0"/>
              <a:t>, Channel Modifications</a:t>
            </a:r>
            <a:endParaRPr i="1" dirty="0"/>
          </a:p>
        </p:txBody>
      </p:sp>
      <p:sp>
        <p:nvSpPr>
          <p:cNvPr id="293" name="Google Shape;293;p42"/>
          <p:cNvSpPr txBox="1"/>
          <p:nvPr/>
        </p:nvSpPr>
        <p:spPr>
          <a:xfrm>
            <a:off x="195500" y="171475"/>
            <a:ext cx="36315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500" b="1"/>
              <a:t>Structural</a:t>
            </a:r>
            <a:endParaRPr sz="2500" b="1"/>
          </a:p>
        </p:txBody>
      </p:sp>
      <p:pic>
        <p:nvPicPr>
          <p:cNvPr id="294" name="Google Shape;294;p42"/>
          <p:cNvPicPr preferRelativeResize="0"/>
          <p:nvPr/>
        </p:nvPicPr>
        <p:blipFill>
          <a:blip r:embed="rId4">
            <a:alphaModFix/>
          </a:blip>
          <a:stretch>
            <a:fillRect/>
          </a:stretch>
        </p:blipFill>
        <p:spPr>
          <a:xfrm>
            <a:off x="5487125" y="1035325"/>
            <a:ext cx="3469724" cy="2396242"/>
          </a:xfrm>
          <a:prstGeom prst="rect">
            <a:avLst/>
          </a:prstGeom>
          <a:noFill/>
          <a:ln>
            <a:noFill/>
          </a:ln>
        </p:spPr>
      </p:pic>
      <p:sp>
        <p:nvSpPr>
          <p:cNvPr id="295" name="Google Shape;295;p42"/>
          <p:cNvSpPr txBox="1"/>
          <p:nvPr/>
        </p:nvSpPr>
        <p:spPr>
          <a:xfrm>
            <a:off x="5634079" y="3431567"/>
            <a:ext cx="3176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i="1"/>
              <a:t>Google Maps Street View, near Houma LA of Home Elevation</a:t>
            </a:r>
            <a:endParaRPr i="1"/>
          </a:p>
        </p:txBody>
      </p:sp>
      <p:sp>
        <p:nvSpPr>
          <p:cNvPr id="296" name="Google Shape;296;p42"/>
          <p:cNvSpPr txBox="1"/>
          <p:nvPr/>
        </p:nvSpPr>
        <p:spPr>
          <a:xfrm>
            <a:off x="895800" y="4307850"/>
            <a:ext cx="70677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t>Physical modifications to structures, infrastructure, and landscape</a:t>
            </a:r>
            <a:endParaRPr sz="1600" b="1"/>
          </a:p>
        </p:txBody>
      </p:sp>
      <p:pic>
        <p:nvPicPr>
          <p:cNvPr id="3" name="Picture 2" descr="A diagram of water flowing&#10;&#10;Description automatically generated">
            <a:extLst>
              <a:ext uri="{FF2B5EF4-FFF2-40B4-BE49-F238E27FC236}">
                <a16:creationId xmlns:a16="http://schemas.microsoft.com/office/drawing/2014/main" id="{DC1391AF-E2E2-E83F-9C5C-B625645907B9}"/>
              </a:ext>
            </a:extLst>
          </p:cNvPr>
          <p:cNvPicPr>
            <a:picLocks noChangeAspect="1"/>
          </p:cNvPicPr>
          <p:nvPr/>
        </p:nvPicPr>
        <p:blipFill>
          <a:blip r:embed="rId5"/>
          <a:stretch>
            <a:fillRect/>
          </a:stretch>
        </p:blipFill>
        <p:spPr>
          <a:xfrm>
            <a:off x="194733" y="979143"/>
            <a:ext cx="4822824" cy="268779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p:nvPr/>
        </p:nvSpPr>
        <p:spPr>
          <a:xfrm>
            <a:off x="333950" y="3669225"/>
            <a:ext cx="4681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i="1"/>
              <a:t>FEMA National Flood Insurance Program</a:t>
            </a:r>
            <a:endParaRPr i="1"/>
          </a:p>
        </p:txBody>
      </p:sp>
      <p:sp>
        <p:nvSpPr>
          <p:cNvPr id="302" name="Google Shape;302;p43"/>
          <p:cNvSpPr txBox="1"/>
          <p:nvPr/>
        </p:nvSpPr>
        <p:spPr>
          <a:xfrm>
            <a:off x="195500" y="171475"/>
            <a:ext cx="36315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500" b="1"/>
              <a:t>Non-Structural</a:t>
            </a:r>
            <a:endParaRPr sz="2500" b="1"/>
          </a:p>
        </p:txBody>
      </p:sp>
      <p:sp>
        <p:nvSpPr>
          <p:cNvPr id="303" name="Google Shape;303;p43"/>
          <p:cNvSpPr txBox="1"/>
          <p:nvPr/>
        </p:nvSpPr>
        <p:spPr>
          <a:xfrm>
            <a:off x="5406079" y="3610692"/>
            <a:ext cx="3176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i="1"/>
              <a:t>Disaster loan programs</a:t>
            </a:r>
            <a:endParaRPr i="1"/>
          </a:p>
        </p:txBody>
      </p:sp>
      <p:sp>
        <p:nvSpPr>
          <p:cNvPr id="304" name="Google Shape;304;p43"/>
          <p:cNvSpPr txBox="1"/>
          <p:nvPr/>
        </p:nvSpPr>
        <p:spPr>
          <a:xfrm>
            <a:off x="895800" y="4307850"/>
            <a:ext cx="70677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t>Programs and policies that reduce the consequences of hazards</a:t>
            </a:r>
            <a:endParaRPr sz="1600" b="1"/>
          </a:p>
        </p:txBody>
      </p:sp>
      <p:pic>
        <p:nvPicPr>
          <p:cNvPr id="305" name="Google Shape;305;p43"/>
          <p:cNvPicPr preferRelativeResize="0"/>
          <p:nvPr/>
        </p:nvPicPr>
        <p:blipFill>
          <a:blip r:embed="rId3">
            <a:alphaModFix/>
          </a:blip>
          <a:stretch>
            <a:fillRect/>
          </a:stretch>
        </p:blipFill>
        <p:spPr>
          <a:xfrm>
            <a:off x="486250" y="1137550"/>
            <a:ext cx="2890352" cy="2623550"/>
          </a:xfrm>
          <a:prstGeom prst="rect">
            <a:avLst/>
          </a:prstGeom>
          <a:noFill/>
          <a:ln>
            <a:noFill/>
          </a:ln>
        </p:spPr>
      </p:pic>
      <p:pic>
        <p:nvPicPr>
          <p:cNvPr id="306" name="Google Shape;306;p43"/>
          <p:cNvPicPr preferRelativeResize="0"/>
          <p:nvPr/>
        </p:nvPicPr>
        <p:blipFill>
          <a:blip r:embed="rId4">
            <a:alphaModFix/>
          </a:blip>
          <a:stretch>
            <a:fillRect/>
          </a:stretch>
        </p:blipFill>
        <p:spPr>
          <a:xfrm>
            <a:off x="4109450" y="1461525"/>
            <a:ext cx="4741440" cy="19756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4"/>
          <p:cNvSpPr txBox="1"/>
          <p:nvPr/>
        </p:nvSpPr>
        <p:spPr>
          <a:xfrm>
            <a:off x="0" y="0"/>
            <a:ext cx="8696100" cy="341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100"/>
              <a:t>Flood risk can be mitigated by reducing the </a:t>
            </a:r>
            <a:r>
              <a:rPr lang="en" sz="2100" b="1"/>
              <a:t>hazard</a:t>
            </a:r>
            <a:r>
              <a:rPr lang="en" sz="2100"/>
              <a:t> or its consequences, where consequences are a function of </a:t>
            </a:r>
            <a:r>
              <a:rPr lang="en" sz="2100" b="1"/>
              <a:t>exposure</a:t>
            </a:r>
            <a:r>
              <a:rPr lang="en" sz="2100"/>
              <a:t>, </a:t>
            </a:r>
            <a:r>
              <a:rPr lang="en" sz="2100" b="1"/>
              <a:t>vulnerability</a:t>
            </a:r>
            <a:r>
              <a:rPr lang="en" sz="2100"/>
              <a:t> and </a:t>
            </a:r>
            <a:r>
              <a:rPr lang="en" sz="2100" b="1"/>
              <a:t>resilience. </a:t>
            </a:r>
            <a:endParaRPr sz="2100"/>
          </a:p>
          <a:p>
            <a:pPr marL="0" lvl="0" indent="0" algn="l" rtl="0">
              <a:spcBef>
                <a:spcPts val="0"/>
              </a:spcBef>
              <a:spcAft>
                <a:spcPts val="0"/>
              </a:spcAft>
              <a:buNone/>
            </a:pPr>
            <a:endParaRPr sz="2100"/>
          </a:p>
          <a:p>
            <a:pPr marL="0" lvl="0" indent="0" algn="l" rtl="0">
              <a:spcBef>
                <a:spcPts val="0"/>
              </a:spcBef>
              <a:spcAft>
                <a:spcPts val="0"/>
              </a:spcAft>
              <a:buNone/>
            </a:pPr>
            <a:r>
              <a:rPr lang="en" sz="2100" b="1"/>
              <a:t>Flood mitigation</a:t>
            </a:r>
            <a:r>
              <a:rPr lang="en" sz="2100"/>
              <a:t> includes any measure intended to reduce flood risk.</a:t>
            </a:r>
            <a:endParaRPr sz="2100"/>
          </a:p>
          <a:p>
            <a:pPr marL="457200" lvl="0" indent="-361950" algn="l" rtl="0">
              <a:spcBef>
                <a:spcPts val="0"/>
              </a:spcBef>
              <a:spcAft>
                <a:spcPts val="0"/>
              </a:spcAft>
              <a:buClr>
                <a:srgbClr val="888888"/>
              </a:buClr>
              <a:buSzPts val="2100"/>
              <a:buFont typeface="Cambria"/>
              <a:buChar char="●"/>
            </a:pPr>
            <a:r>
              <a:rPr lang="en" sz="2100" b="1">
                <a:solidFill>
                  <a:srgbClr val="888888"/>
                </a:solidFill>
              </a:rPr>
              <a:t>Structural </a:t>
            </a:r>
            <a:r>
              <a:rPr lang="en" sz="2100">
                <a:solidFill>
                  <a:srgbClr val="888888"/>
                </a:solidFill>
              </a:rPr>
              <a:t>or </a:t>
            </a:r>
            <a:r>
              <a:rPr lang="en" sz="2100" b="1">
                <a:solidFill>
                  <a:srgbClr val="888888"/>
                </a:solidFill>
              </a:rPr>
              <a:t>non-structural</a:t>
            </a:r>
            <a:endParaRPr sz="2100" b="1">
              <a:solidFill>
                <a:srgbClr val="888888"/>
              </a:solidFill>
            </a:endParaRPr>
          </a:p>
          <a:p>
            <a:pPr marL="457200" lvl="0" indent="-361950" algn="l" rtl="0">
              <a:spcBef>
                <a:spcPts val="0"/>
              </a:spcBef>
              <a:spcAft>
                <a:spcPts val="0"/>
              </a:spcAft>
              <a:buClr>
                <a:schemeClr val="dk1"/>
              </a:buClr>
              <a:buSzPts val="2100"/>
              <a:buFont typeface="Cambria"/>
              <a:buChar char="●"/>
            </a:pPr>
            <a:r>
              <a:rPr lang="en" sz="2100" b="1">
                <a:solidFill>
                  <a:schemeClr val="dk1"/>
                </a:solidFill>
              </a:rPr>
              <a:t>Parcel-scale </a:t>
            </a:r>
            <a:r>
              <a:rPr lang="en" sz="2100">
                <a:solidFill>
                  <a:schemeClr val="dk1"/>
                </a:solidFill>
              </a:rPr>
              <a:t>or </a:t>
            </a:r>
            <a:r>
              <a:rPr lang="en" sz="2100" b="1">
                <a:solidFill>
                  <a:schemeClr val="dk1"/>
                </a:solidFill>
              </a:rPr>
              <a:t>Community-scale</a:t>
            </a:r>
            <a:endParaRPr sz="2100" b="1">
              <a:solidFill>
                <a:schemeClr val="dk1"/>
              </a:solidFill>
            </a:endParaRPr>
          </a:p>
          <a:p>
            <a:pPr marL="0" lvl="0" indent="0" algn="l" rtl="0">
              <a:spcBef>
                <a:spcPts val="0"/>
              </a:spcBef>
              <a:spcAft>
                <a:spcPts val="0"/>
              </a:spcAft>
              <a:buNone/>
            </a:pPr>
            <a:endParaRPr sz="2100" b="1"/>
          </a:p>
          <a:p>
            <a:pPr marL="0" lvl="0" indent="0" algn="l" rtl="0">
              <a:spcBef>
                <a:spcPts val="0"/>
              </a:spcBef>
              <a:spcAft>
                <a:spcPts val="0"/>
              </a:spcAft>
              <a:buNone/>
            </a:pPr>
            <a:endParaRPr sz="2100"/>
          </a:p>
          <a:p>
            <a:pPr marL="0" lvl="0" indent="0" algn="l" rtl="0">
              <a:spcBef>
                <a:spcPts val="0"/>
              </a:spcBef>
              <a:spcAft>
                <a:spcPts val="0"/>
              </a:spcAft>
              <a:buNone/>
            </a:pPr>
            <a:endParaRPr sz="2100" b="1"/>
          </a:p>
        </p:txBody>
      </p:sp>
      <p:pic>
        <p:nvPicPr>
          <p:cNvPr id="312" name="Google Shape;312;p44"/>
          <p:cNvPicPr preferRelativeResize="0"/>
          <p:nvPr/>
        </p:nvPicPr>
        <p:blipFill rotWithShape="1">
          <a:blip r:embed="rId3">
            <a:alphaModFix/>
          </a:blip>
          <a:srcRect t="7381"/>
          <a:stretch/>
        </p:blipFill>
        <p:spPr>
          <a:xfrm>
            <a:off x="88450" y="2511876"/>
            <a:ext cx="5168175" cy="2308950"/>
          </a:xfrm>
          <a:prstGeom prst="rect">
            <a:avLst/>
          </a:prstGeom>
          <a:noFill/>
          <a:ln>
            <a:noFill/>
          </a:ln>
        </p:spPr>
      </p:pic>
      <p:sp>
        <p:nvSpPr>
          <p:cNvPr id="313" name="Google Shape;313;p44"/>
          <p:cNvSpPr txBox="1"/>
          <p:nvPr/>
        </p:nvSpPr>
        <p:spPr>
          <a:xfrm>
            <a:off x="969075" y="4820825"/>
            <a:ext cx="2915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a:t>Community Scale</a:t>
            </a:r>
            <a:endParaRPr b="1"/>
          </a:p>
        </p:txBody>
      </p:sp>
      <p:pic>
        <p:nvPicPr>
          <p:cNvPr id="314" name="Google Shape;314;p44"/>
          <p:cNvPicPr preferRelativeResize="0"/>
          <p:nvPr/>
        </p:nvPicPr>
        <p:blipFill>
          <a:blip r:embed="rId4">
            <a:alphaModFix/>
          </a:blip>
          <a:stretch>
            <a:fillRect/>
          </a:stretch>
        </p:blipFill>
        <p:spPr>
          <a:xfrm>
            <a:off x="5356850" y="2224125"/>
            <a:ext cx="3469724" cy="2396242"/>
          </a:xfrm>
          <a:prstGeom prst="rect">
            <a:avLst/>
          </a:prstGeom>
          <a:noFill/>
          <a:ln>
            <a:noFill/>
          </a:ln>
        </p:spPr>
      </p:pic>
      <p:sp>
        <p:nvSpPr>
          <p:cNvPr id="315" name="Google Shape;315;p44"/>
          <p:cNvSpPr txBox="1"/>
          <p:nvPr/>
        </p:nvSpPr>
        <p:spPr>
          <a:xfrm>
            <a:off x="5781000" y="4671950"/>
            <a:ext cx="2915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a:t>Parcel Scale</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txBox="1"/>
          <p:nvPr/>
        </p:nvSpPr>
        <p:spPr>
          <a:xfrm>
            <a:off x="5356625" y="432375"/>
            <a:ext cx="3298200" cy="801000"/>
          </a:xfrm>
          <a:prstGeom prst="rect">
            <a:avLst/>
          </a:prstGeom>
          <a:noFill/>
          <a:ln>
            <a:noFill/>
          </a:ln>
        </p:spPr>
        <p:txBody>
          <a:bodyPr spcFirstLastPara="1" wrap="square" lIns="91425" tIns="91425" rIns="91425" bIns="91425" anchor="t" anchorCtr="0">
            <a:normAutofit/>
          </a:bodyPr>
          <a:lstStyle/>
          <a:p>
            <a:pPr marL="0" lvl="0" indent="0" algn="l" rtl="0">
              <a:spcBef>
                <a:spcPts val="0"/>
              </a:spcBef>
              <a:spcAft>
                <a:spcPts val="0"/>
              </a:spcAft>
              <a:buNone/>
            </a:pPr>
            <a:r>
              <a:rPr lang="en" sz="2500" b="1">
                <a:solidFill>
                  <a:srgbClr val="212121"/>
                </a:solidFill>
              </a:rPr>
              <a:t>Global flood hazard </a:t>
            </a:r>
            <a:endParaRPr sz="2500" b="1">
              <a:solidFill>
                <a:srgbClr val="212121"/>
              </a:solidFill>
            </a:endParaRPr>
          </a:p>
        </p:txBody>
      </p:sp>
      <p:sp>
        <p:nvSpPr>
          <p:cNvPr id="83" name="Google Shape;83;p17"/>
          <p:cNvSpPr txBox="1"/>
          <p:nvPr/>
        </p:nvSpPr>
        <p:spPr>
          <a:xfrm>
            <a:off x="5280750" y="951000"/>
            <a:ext cx="3778800" cy="29553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dk2"/>
              </a:buClr>
              <a:buSzPts val="1800"/>
              <a:buChar char="●"/>
            </a:pPr>
            <a:r>
              <a:rPr lang="en" sz="1800">
                <a:solidFill>
                  <a:schemeClr val="dk2"/>
                </a:solidFill>
              </a:rPr>
              <a:t>Floods are the most deadly natural disasters worldwide.</a:t>
            </a:r>
            <a:endParaRPr sz="1800">
              <a:solidFill>
                <a:schemeClr val="dk2"/>
              </a:solidFill>
            </a:endParaRPr>
          </a:p>
          <a:p>
            <a:pPr marL="457200" lvl="0" indent="-342900" algn="l" rtl="0">
              <a:spcBef>
                <a:spcPts val="0"/>
              </a:spcBef>
              <a:spcAft>
                <a:spcPts val="0"/>
              </a:spcAft>
              <a:buClr>
                <a:schemeClr val="dk2"/>
              </a:buClr>
              <a:buSzPts val="1800"/>
              <a:buChar char="●"/>
            </a:pPr>
            <a:r>
              <a:rPr lang="en" sz="1800">
                <a:solidFill>
                  <a:schemeClr val="dk2"/>
                </a:solidFill>
              </a:rPr>
              <a:t>Over the period of 1980-2009 ~500-600k people died in floods</a:t>
            </a:r>
            <a:endParaRPr sz="1800">
              <a:solidFill>
                <a:schemeClr val="dk2"/>
              </a:solidFill>
            </a:endParaRPr>
          </a:p>
          <a:p>
            <a:pPr marL="457200" lvl="0" indent="-342900" algn="l" rtl="0">
              <a:spcBef>
                <a:spcPts val="0"/>
              </a:spcBef>
              <a:spcAft>
                <a:spcPts val="0"/>
              </a:spcAft>
              <a:buClr>
                <a:schemeClr val="dk2"/>
              </a:buClr>
              <a:buSzPts val="1800"/>
              <a:buChar char="●"/>
            </a:pPr>
            <a:r>
              <a:rPr lang="en" sz="1800">
                <a:solidFill>
                  <a:schemeClr val="dk2"/>
                </a:solidFill>
              </a:rPr>
              <a:t>Over the same period approximately 2.8 billion people were affected by floods</a:t>
            </a:r>
            <a:endParaRPr sz="1800">
              <a:solidFill>
                <a:schemeClr val="dk2"/>
              </a:solidFill>
            </a:endParaRPr>
          </a:p>
          <a:p>
            <a:pPr marL="0" lvl="0" indent="0" algn="l" rtl="0">
              <a:spcBef>
                <a:spcPts val="0"/>
              </a:spcBef>
              <a:spcAft>
                <a:spcPts val="0"/>
              </a:spcAft>
              <a:buNone/>
            </a:pPr>
            <a:endParaRPr sz="1800">
              <a:solidFill>
                <a:schemeClr val="dk2"/>
              </a:solidFill>
            </a:endParaRPr>
          </a:p>
          <a:p>
            <a:pPr marL="0" lvl="0" indent="0" algn="l" rtl="0">
              <a:spcBef>
                <a:spcPts val="0"/>
              </a:spcBef>
              <a:spcAft>
                <a:spcPts val="0"/>
              </a:spcAft>
              <a:buNone/>
            </a:pPr>
            <a:r>
              <a:rPr lang="en" sz="1800">
                <a:solidFill>
                  <a:schemeClr val="dk2"/>
                </a:solidFill>
              </a:rPr>
              <a:t>Citation: Doocy et al, PLOS, 2013</a:t>
            </a:r>
            <a:endParaRPr sz="1800">
              <a:solidFill>
                <a:schemeClr val="dk2"/>
              </a:solidFill>
            </a:endParaRPr>
          </a:p>
        </p:txBody>
      </p:sp>
      <p:sp>
        <p:nvSpPr>
          <p:cNvPr id="84" name="Google Shape;84;p17"/>
          <p:cNvSpPr txBox="1"/>
          <p:nvPr/>
        </p:nvSpPr>
        <p:spPr>
          <a:xfrm>
            <a:off x="0" y="3808175"/>
            <a:ext cx="51153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i="1">
                <a:solidFill>
                  <a:schemeClr val="dk2"/>
                </a:solidFill>
              </a:rPr>
              <a:t>Above: Landsat imagery from August 2022 of large-scale flooding in northern Pakistan (courtesy of NASA)</a:t>
            </a:r>
            <a:endParaRPr i="1">
              <a:solidFill>
                <a:schemeClr val="dk2"/>
              </a:solidFill>
            </a:endParaRPr>
          </a:p>
        </p:txBody>
      </p:sp>
      <p:pic>
        <p:nvPicPr>
          <p:cNvPr id="85" name="Google Shape;85;p17"/>
          <p:cNvPicPr preferRelativeResize="0"/>
          <p:nvPr/>
        </p:nvPicPr>
        <p:blipFill>
          <a:blip r:embed="rId3">
            <a:alphaModFix/>
          </a:blip>
          <a:stretch>
            <a:fillRect/>
          </a:stretch>
        </p:blipFill>
        <p:spPr>
          <a:xfrm>
            <a:off x="16375" y="457200"/>
            <a:ext cx="2659351" cy="3324182"/>
          </a:xfrm>
          <a:prstGeom prst="rect">
            <a:avLst/>
          </a:prstGeom>
          <a:noFill/>
          <a:ln w="19050" cap="flat" cmpd="sng">
            <a:solidFill>
              <a:schemeClr val="dk1"/>
            </a:solidFill>
            <a:prstDash val="solid"/>
            <a:round/>
            <a:headEnd type="none" w="sm" len="sm"/>
            <a:tailEnd type="none" w="sm" len="sm"/>
          </a:ln>
        </p:spPr>
      </p:pic>
      <p:pic>
        <p:nvPicPr>
          <p:cNvPr id="86" name="Google Shape;86;p17"/>
          <p:cNvPicPr preferRelativeResize="0"/>
          <p:nvPr/>
        </p:nvPicPr>
        <p:blipFill>
          <a:blip r:embed="rId4">
            <a:alphaModFix/>
          </a:blip>
          <a:stretch>
            <a:fillRect/>
          </a:stretch>
        </p:blipFill>
        <p:spPr>
          <a:xfrm>
            <a:off x="2621400" y="457213"/>
            <a:ext cx="2659351" cy="3324150"/>
          </a:xfrm>
          <a:prstGeom prst="rect">
            <a:avLst/>
          </a:prstGeom>
          <a:noFill/>
          <a:ln w="19050" cap="flat" cmpd="sng">
            <a:solidFill>
              <a:schemeClr val="dk2"/>
            </a:solidFill>
            <a:prstDash val="solid"/>
            <a:round/>
            <a:headEnd type="none" w="sm" len="sm"/>
            <a:tailEnd type="none" w="sm" len="sm"/>
          </a:ln>
        </p:spPr>
      </p:pic>
      <p:sp>
        <p:nvSpPr>
          <p:cNvPr id="87" name="Google Shape;87;p17"/>
          <p:cNvSpPr txBox="1"/>
          <p:nvPr/>
        </p:nvSpPr>
        <p:spPr>
          <a:xfrm>
            <a:off x="5387100" y="3714817"/>
            <a:ext cx="3566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i="1"/>
              <a:t>Link: </a:t>
            </a:r>
            <a:r>
              <a:rPr lang="en" i="1" u="sng">
                <a:solidFill>
                  <a:schemeClr val="hlink"/>
                </a:solidFill>
                <a:hlinkClick r:id="rId5"/>
              </a:rPr>
              <a:t>Dr. Shannon Doocy, Johns Hopkins</a:t>
            </a:r>
            <a:endParaRPr i="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graphicFrame>
        <p:nvGraphicFramePr>
          <p:cNvPr id="331" name="Google Shape;331;p46"/>
          <p:cNvGraphicFramePr/>
          <p:nvPr/>
        </p:nvGraphicFramePr>
        <p:xfrm>
          <a:off x="657388" y="216100"/>
          <a:ext cx="7829225" cy="3108860"/>
        </p:xfrm>
        <a:graphic>
          <a:graphicData uri="http://schemas.openxmlformats.org/drawingml/2006/table">
            <a:tbl>
              <a:tblPr>
                <a:noFill/>
                <a:tableStyleId>{82666118-BF6F-40E3-8CC7-FC24821EE62F}</a:tableStyleId>
              </a:tblPr>
              <a:tblGrid>
                <a:gridCol w="1736850">
                  <a:extLst>
                    <a:ext uri="{9D8B030D-6E8A-4147-A177-3AD203B41FA5}">
                      <a16:colId xmlns:a16="http://schemas.microsoft.com/office/drawing/2014/main" val="20000"/>
                    </a:ext>
                  </a:extLst>
                </a:gridCol>
                <a:gridCol w="2829875">
                  <a:extLst>
                    <a:ext uri="{9D8B030D-6E8A-4147-A177-3AD203B41FA5}">
                      <a16:colId xmlns:a16="http://schemas.microsoft.com/office/drawing/2014/main" val="20001"/>
                    </a:ext>
                  </a:extLst>
                </a:gridCol>
                <a:gridCol w="326250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endParaRPr/>
                    </a:p>
                  </a:txBody>
                  <a:tcPr marL="91425" marR="91425" marT="91425" marB="91425">
                    <a:solidFill>
                      <a:schemeClr val="lt2"/>
                    </a:solidFill>
                  </a:tcPr>
                </a:tc>
                <a:tc>
                  <a:txBody>
                    <a:bodyPr/>
                    <a:lstStyle/>
                    <a:p>
                      <a:pPr marL="0" lvl="0" indent="0" algn="l" rtl="0">
                        <a:spcBef>
                          <a:spcPts val="0"/>
                        </a:spcBef>
                        <a:spcAft>
                          <a:spcPts val="0"/>
                        </a:spcAft>
                        <a:buNone/>
                      </a:pPr>
                      <a:r>
                        <a:rPr lang="en" b="1"/>
                        <a:t>Structural</a:t>
                      </a:r>
                      <a:endParaRPr b="1"/>
                    </a:p>
                  </a:txBody>
                  <a:tcPr marL="91425" marR="91425" marT="91425" marB="91425">
                    <a:solidFill>
                      <a:schemeClr val="lt2"/>
                    </a:solidFill>
                  </a:tcPr>
                </a:tc>
                <a:tc>
                  <a:txBody>
                    <a:bodyPr/>
                    <a:lstStyle/>
                    <a:p>
                      <a:pPr marL="0" lvl="0" indent="0" algn="l" rtl="0">
                        <a:spcBef>
                          <a:spcPts val="0"/>
                        </a:spcBef>
                        <a:spcAft>
                          <a:spcPts val="0"/>
                        </a:spcAft>
                        <a:buNone/>
                      </a:pPr>
                      <a:r>
                        <a:rPr lang="en" b="1"/>
                        <a:t>Non-structural</a:t>
                      </a:r>
                      <a:endParaRPr b="1"/>
                    </a:p>
                  </a:txBody>
                  <a:tcPr marL="91425" marR="91425" marT="91425" marB="91425">
                    <a:solidFill>
                      <a:schemeClr val="lt2"/>
                    </a:solidFill>
                  </a:tcPr>
                </a:tc>
                <a:extLst>
                  <a:ext uri="{0D108BD9-81ED-4DB2-BD59-A6C34878D82A}">
                    <a16:rowId xmlns:a16="http://schemas.microsoft.com/office/drawing/2014/main" val="10000"/>
                  </a:ext>
                </a:extLst>
              </a:tr>
              <a:tr h="1463000">
                <a:tc>
                  <a:txBody>
                    <a:bodyPr/>
                    <a:lstStyle/>
                    <a:p>
                      <a:pPr marL="0" lvl="0" indent="0" algn="l" rtl="0">
                        <a:spcBef>
                          <a:spcPts val="0"/>
                        </a:spcBef>
                        <a:spcAft>
                          <a:spcPts val="0"/>
                        </a:spcAft>
                        <a:buNone/>
                      </a:pPr>
                      <a:r>
                        <a:rPr lang="en" b="1"/>
                        <a:t>Parcel-scale</a:t>
                      </a:r>
                      <a:endParaRPr b="1"/>
                    </a:p>
                  </a:txBody>
                  <a:tcPr marL="91425" marR="91425" marT="91425" marB="91425">
                    <a:lnB w="9525" cap="flat" cmpd="sng">
                      <a:solidFill>
                        <a:srgbClr val="9E9E9E"/>
                      </a:solidFill>
                      <a:prstDash val="solid"/>
                      <a:round/>
                      <a:headEnd type="none" w="sm" len="sm"/>
                      <a:tailEnd type="none" w="sm" len="sm"/>
                    </a:lnB>
                    <a:solidFill>
                      <a:schemeClr val="lt2"/>
                    </a:solidFill>
                  </a:tcPr>
                </a:tc>
                <a:tc>
                  <a:txBody>
                    <a:bodyPr/>
                    <a:lstStyle/>
                    <a:p>
                      <a:pPr marL="457200" lvl="0" indent="-317500" algn="l" rtl="0">
                        <a:spcBef>
                          <a:spcPts val="0"/>
                        </a:spcBef>
                        <a:spcAft>
                          <a:spcPts val="0"/>
                        </a:spcAft>
                        <a:buClr>
                          <a:schemeClr val="dk1"/>
                        </a:buClr>
                        <a:buSzPts val="1400"/>
                        <a:buChar char="●"/>
                      </a:pPr>
                      <a:r>
                        <a:rPr lang="en">
                          <a:solidFill>
                            <a:schemeClr val="dk1"/>
                          </a:solidFill>
                        </a:rPr>
                        <a:t>Elevating structures</a:t>
                      </a:r>
                      <a:endParaRPr>
                        <a:solidFill>
                          <a:schemeClr val="dk1"/>
                        </a:solidFill>
                      </a:endParaRPr>
                    </a:p>
                    <a:p>
                      <a:pPr marL="457200" lvl="0" indent="-317500" algn="l" rtl="0">
                        <a:spcBef>
                          <a:spcPts val="0"/>
                        </a:spcBef>
                        <a:spcAft>
                          <a:spcPts val="0"/>
                        </a:spcAft>
                        <a:buClr>
                          <a:schemeClr val="dk1"/>
                        </a:buClr>
                        <a:buSzPts val="1400"/>
                        <a:buChar char="●"/>
                      </a:pPr>
                      <a:r>
                        <a:rPr lang="en">
                          <a:solidFill>
                            <a:schemeClr val="dk1"/>
                          </a:solidFill>
                        </a:rPr>
                        <a:t>Sump pumps &amp; sand bags</a:t>
                      </a:r>
                      <a:endParaRPr/>
                    </a:p>
                  </a:txBody>
                  <a:tcPr marL="91425" marR="91425" marT="91425" marB="91425">
                    <a:lnB w="9525" cap="flat" cmpd="sng">
                      <a:solidFill>
                        <a:srgbClr val="9E9E9E"/>
                      </a:solidFill>
                      <a:prstDash val="solid"/>
                      <a:round/>
                      <a:headEnd type="none" w="sm" len="sm"/>
                      <a:tailEnd type="none" w="sm" len="sm"/>
                    </a:lnB>
                  </a:tcPr>
                </a:tc>
                <a:tc>
                  <a:txBody>
                    <a:bodyPr/>
                    <a:lstStyle/>
                    <a:p>
                      <a:pPr marL="457200" lvl="0" indent="-317500" algn="l" rtl="0">
                        <a:spcBef>
                          <a:spcPts val="0"/>
                        </a:spcBef>
                        <a:spcAft>
                          <a:spcPts val="0"/>
                        </a:spcAft>
                        <a:buSzPts val="1400"/>
                        <a:buChar char="●"/>
                      </a:pPr>
                      <a:r>
                        <a:rPr lang="en"/>
                        <a:t>Purchasing flood insurance or receiving a flood loan</a:t>
                      </a:r>
                      <a:endParaRPr/>
                    </a:p>
                    <a:p>
                      <a:pPr marL="457200" lvl="0" indent="-317500" algn="l" rtl="0">
                        <a:spcBef>
                          <a:spcPts val="0"/>
                        </a:spcBef>
                        <a:spcAft>
                          <a:spcPts val="0"/>
                        </a:spcAft>
                        <a:buSzPts val="1400"/>
                        <a:buChar char="●"/>
                      </a:pPr>
                      <a:r>
                        <a:rPr lang="en"/>
                        <a:t>Moving away or participating in a buyout program</a:t>
                      </a:r>
                      <a:endParaRPr/>
                    </a:p>
                  </a:txBody>
                  <a:tcPr marL="91425" marR="91425" marT="91425" marB="91425"/>
                </a:tc>
                <a:extLst>
                  <a:ext uri="{0D108BD9-81ED-4DB2-BD59-A6C34878D82A}">
                    <a16:rowId xmlns:a16="http://schemas.microsoft.com/office/drawing/2014/main" val="10001"/>
                  </a:ext>
                </a:extLst>
              </a:tr>
              <a:tr h="1249650">
                <a:tc>
                  <a:txBody>
                    <a:bodyPr/>
                    <a:lstStyle/>
                    <a:p>
                      <a:pPr marL="0" lvl="0" indent="0" algn="l" rtl="0">
                        <a:spcBef>
                          <a:spcPts val="0"/>
                        </a:spcBef>
                        <a:spcAft>
                          <a:spcPts val="0"/>
                        </a:spcAft>
                        <a:buNone/>
                      </a:pPr>
                      <a:r>
                        <a:rPr lang="en" b="1"/>
                        <a:t>Community-scale</a:t>
                      </a:r>
                      <a:endParaRPr b="1"/>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2"/>
                    </a:solidFill>
                  </a:tcPr>
                </a:tc>
                <a:tc>
                  <a:txBody>
                    <a:bodyPr/>
                    <a:lstStyle/>
                    <a:p>
                      <a:pPr marL="457200" lvl="0" indent="-317500" algn="l" rtl="0">
                        <a:spcBef>
                          <a:spcPts val="0"/>
                        </a:spcBef>
                        <a:spcAft>
                          <a:spcPts val="0"/>
                        </a:spcAft>
                        <a:buSzPts val="1400"/>
                        <a:buChar char="●"/>
                      </a:pPr>
                      <a:r>
                        <a:rPr lang="en"/>
                        <a:t>Levees</a:t>
                      </a:r>
                      <a:endParaRPr/>
                    </a:p>
                    <a:p>
                      <a:pPr marL="457200" lvl="0" indent="-317500" algn="l" rtl="0">
                        <a:spcBef>
                          <a:spcPts val="0"/>
                        </a:spcBef>
                        <a:spcAft>
                          <a:spcPts val="0"/>
                        </a:spcAft>
                        <a:buSzPts val="1400"/>
                        <a:buChar char="●"/>
                      </a:pPr>
                      <a:r>
                        <a:rPr lang="en"/>
                        <a:t>Detention/Retention Ponds</a:t>
                      </a:r>
                      <a:endParaRPr/>
                    </a:p>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457200" lvl="0" indent="-317500" algn="l" rtl="0">
                        <a:spcBef>
                          <a:spcPts val="0"/>
                        </a:spcBef>
                        <a:spcAft>
                          <a:spcPts val="0"/>
                        </a:spcAft>
                        <a:buClr>
                          <a:schemeClr val="dk1"/>
                        </a:buClr>
                        <a:buSzPts val="1400"/>
                        <a:buChar char="●"/>
                      </a:pPr>
                      <a:r>
                        <a:rPr lang="en">
                          <a:solidFill>
                            <a:schemeClr val="dk1"/>
                          </a:solidFill>
                        </a:rPr>
                        <a:t>Offering buyouts</a:t>
                      </a:r>
                      <a:endParaRPr>
                        <a:solidFill>
                          <a:schemeClr val="dk1"/>
                        </a:solidFill>
                      </a:endParaRPr>
                    </a:p>
                    <a:p>
                      <a:pPr marL="457200" lvl="0" indent="-317500" algn="l" rtl="0">
                        <a:spcBef>
                          <a:spcPts val="0"/>
                        </a:spcBef>
                        <a:spcAft>
                          <a:spcPts val="0"/>
                        </a:spcAft>
                        <a:buClr>
                          <a:schemeClr val="dk1"/>
                        </a:buClr>
                        <a:buSzPts val="1400"/>
                        <a:buChar char="●"/>
                      </a:pPr>
                      <a:r>
                        <a:rPr lang="en">
                          <a:solidFill>
                            <a:schemeClr val="dk1"/>
                          </a:solidFill>
                        </a:rPr>
                        <a:t>Offering a flood insurance or flood loan program</a:t>
                      </a:r>
                      <a:endParaRPr>
                        <a:solidFill>
                          <a:schemeClr val="dk1"/>
                        </a:solidFill>
                      </a:endParaRPr>
                    </a:p>
                    <a:p>
                      <a:pPr marL="0" lvl="0" indent="0" algn="l" rtl="0">
                        <a:spcBef>
                          <a:spcPts val="0"/>
                        </a:spcBef>
                        <a:spcAft>
                          <a:spcPts val="0"/>
                        </a:spcAft>
                        <a:buNone/>
                      </a:pPr>
                      <a:endParaRPr>
                        <a:solidFill>
                          <a:schemeClr val="dk1"/>
                        </a:solidFill>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2"/>
                  </a:ext>
                </a:extLst>
              </a:tr>
            </a:tbl>
          </a:graphicData>
        </a:graphic>
      </p:graphicFrame>
      <p:sp>
        <p:nvSpPr>
          <p:cNvPr id="332" name="Google Shape;332;p46"/>
          <p:cNvSpPr txBox="1"/>
          <p:nvPr/>
        </p:nvSpPr>
        <p:spPr>
          <a:xfrm>
            <a:off x="657500" y="3390100"/>
            <a:ext cx="782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t>Of these categories:</a:t>
            </a:r>
            <a:endParaRPr sz="1800" b="1"/>
          </a:p>
          <a:p>
            <a:pPr marL="457200" lvl="0" indent="-342900" algn="l" rtl="0">
              <a:spcBef>
                <a:spcPts val="0"/>
              </a:spcBef>
              <a:spcAft>
                <a:spcPts val="0"/>
              </a:spcAft>
              <a:buSzPts val="1800"/>
              <a:buChar char="●"/>
            </a:pPr>
            <a:r>
              <a:rPr lang="en" sz="1800"/>
              <a:t>Which takes the longest to implement?</a:t>
            </a:r>
            <a:endParaRPr sz="1800"/>
          </a:p>
          <a:p>
            <a:pPr marL="457200" lvl="0" indent="-342900" algn="l" rtl="0">
              <a:spcBef>
                <a:spcPts val="0"/>
              </a:spcBef>
              <a:spcAft>
                <a:spcPts val="0"/>
              </a:spcAft>
              <a:buSzPts val="1800"/>
              <a:buChar char="●"/>
            </a:pPr>
            <a:r>
              <a:rPr lang="en" sz="1800"/>
              <a:t>Which costs the most to individual people?</a:t>
            </a:r>
            <a:endParaRPr sz="1800"/>
          </a:p>
          <a:p>
            <a:pPr marL="457200" lvl="0" indent="-342900" algn="l" rtl="0">
              <a:spcBef>
                <a:spcPts val="0"/>
              </a:spcBef>
              <a:spcAft>
                <a:spcPts val="0"/>
              </a:spcAft>
              <a:buSzPts val="1800"/>
              <a:buChar char="●"/>
            </a:pPr>
            <a:r>
              <a:rPr lang="en" sz="1800"/>
              <a:t>Are there any mitigation strategies that might impact social support networks?</a:t>
            </a:r>
            <a:endParaRPr sz="18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7"/>
          <p:cNvSpPr txBox="1"/>
          <p:nvPr/>
        </p:nvSpPr>
        <p:spPr>
          <a:xfrm>
            <a:off x="84725" y="242050"/>
            <a:ext cx="8804400" cy="335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t>Other questions to assess mitigation strategies</a:t>
            </a:r>
            <a:endParaRPr sz="2400" b="1"/>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 sz="2100"/>
              <a:t>Who has to pay for the mitigation? Are there resources to help pay for a mitigation?</a:t>
            </a:r>
            <a:endParaRPr sz="2100"/>
          </a:p>
          <a:p>
            <a:pPr marL="457200" lvl="0" indent="-317500" algn="l" rtl="0">
              <a:spcBef>
                <a:spcPts val="0"/>
              </a:spcBef>
              <a:spcAft>
                <a:spcPts val="0"/>
              </a:spcAft>
              <a:buSzPts val="1400"/>
              <a:buChar char="●"/>
            </a:pPr>
            <a:r>
              <a:rPr lang="en" sz="2100"/>
              <a:t>How long does it take to implement the mitigation? </a:t>
            </a:r>
            <a:endParaRPr sz="2100"/>
          </a:p>
          <a:p>
            <a:pPr marL="457200" lvl="0" indent="-317500" algn="l" rtl="0">
              <a:spcBef>
                <a:spcPts val="0"/>
              </a:spcBef>
              <a:spcAft>
                <a:spcPts val="0"/>
              </a:spcAft>
              <a:buSzPts val="1400"/>
              <a:buChar char="●"/>
            </a:pPr>
            <a:r>
              <a:rPr lang="en" sz="2100"/>
              <a:t>How long will the mitigation last due to climate change and urbanization? </a:t>
            </a:r>
            <a:endParaRPr sz="2100"/>
          </a:p>
          <a:p>
            <a:pPr marL="457200" lvl="0" indent="-317500" algn="l" rtl="0">
              <a:spcBef>
                <a:spcPts val="0"/>
              </a:spcBef>
              <a:spcAft>
                <a:spcPts val="0"/>
              </a:spcAft>
              <a:buSzPts val="1400"/>
              <a:buChar char="●"/>
            </a:pPr>
            <a:r>
              <a:rPr lang="en" sz="2100"/>
              <a:t>How many people and who will benefit from the mitigation? </a:t>
            </a:r>
            <a:endParaRPr sz="2100"/>
          </a:p>
          <a:p>
            <a:pPr marL="457200" lvl="0" indent="-317500" algn="l" rtl="0">
              <a:spcBef>
                <a:spcPts val="0"/>
              </a:spcBef>
              <a:spcAft>
                <a:spcPts val="0"/>
              </a:spcAft>
              <a:buSzPts val="1400"/>
              <a:buChar char="●"/>
            </a:pPr>
            <a:r>
              <a:rPr lang="en" sz="2100"/>
              <a:t>How will the mitigation impact the environment? </a:t>
            </a:r>
            <a:endParaRPr sz="2100"/>
          </a:p>
          <a:p>
            <a:pPr marL="457200" lvl="0" indent="-317500" algn="l" rtl="0">
              <a:spcBef>
                <a:spcPts val="0"/>
              </a:spcBef>
              <a:spcAft>
                <a:spcPts val="0"/>
              </a:spcAft>
              <a:buSzPts val="1400"/>
              <a:buChar char="●"/>
            </a:pPr>
            <a:r>
              <a:rPr lang="en" sz="2100"/>
              <a:t>Could the mitigation increase flood hazard/risk if it fails?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Google Shape;342;p48"/>
          <p:cNvPicPr preferRelativeResize="0"/>
          <p:nvPr/>
        </p:nvPicPr>
        <p:blipFill rotWithShape="1">
          <a:blip r:embed="rId3">
            <a:alphaModFix/>
          </a:blip>
          <a:srcRect l="4009" t="11562" r="11215" b="28119"/>
          <a:stretch/>
        </p:blipFill>
        <p:spPr>
          <a:xfrm>
            <a:off x="250100" y="315175"/>
            <a:ext cx="8576701" cy="4302100"/>
          </a:xfrm>
          <a:prstGeom prst="rect">
            <a:avLst/>
          </a:prstGeom>
          <a:noFill/>
          <a:ln>
            <a:noFill/>
          </a:ln>
        </p:spPr>
      </p:pic>
      <p:cxnSp>
        <p:nvCxnSpPr>
          <p:cNvPr id="343" name="Google Shape;343;p48"/>
          <p:cNvCxnSpPr/>
          <p:nvPr/>
        </p:nvCxnSpPr>
        <p:spPr>
          <a:xfrm rot="10800000" flipH="1">
            <a:off x="4120200" y="1800075"/>
            <a:ext cx="2296200" cy="480300"/>
          </a:xfrm>
          <a:prstGeom prst="straightConnector1">
            <a:avLst/>
          </a:prstGeom>
          <a:noFill/>
          <a:ln w="38100" cap="flat" cmpd="sng">
            <a:solidFill>
              <a:schemeClr val="dk2"/>
            </a:solidFill>
            <a:prstDash val="solid"/>
            <a:round/>
            <a:headEnd type="none" w="med" len="med"/>
            <a:tailEnd type="stealth" w="med" len="med"/>
          </a:ln>
        </p:spPr>
      </p:cxnSp>
      <p:sp>
        <p:nvSpPr>
          <p:cNvPr id="344" name="Google Shape;344;p48"/>
          <p:cNvSpPr txBox="1"/>
          <p:nvPr/>
        </p:nvSpPr>
        <p:spPr>
          <a:xfrm rot="-720424">
            <a:off x="4326235" y="1687747"/>
            <a:ext cx="2272723" cy="40022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Direction of water flow</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9"/>
          <p:cNvPicPr preferRelativeResize="0"/>
          <p:nvPr/>
        </p:nvPicPr>
        <p:blipFill>
          <a:blip r:embed="rId3">
            <a:alphaModFix/>
          </a:blip>
          <a:stretch>
            <a:fillRect/>
          </a:stretch>
        </p:blipFill>
        <p:spPr>
          <a:xfrm>
            <a:off x="152400" y="152400"/>
            <a:ext cx="5895975" cy="4657725"/>
          </a:xfrm>
          <a:prstGeom prst="rect">
            <a:avLst/>
          </a:prstGeom>
          <a:noFill/>
          <a:ln>
            <a:noFill/>
          </a:ln>
        </p:spPr>
      </p:pic>
      <p:sp>
        <p:nvSpPr>
          <p:cNvPr id="350" name="Google Shape;350;p49"/>
          <p:cNvSpPr txBox="1"/>
          <p:nvPr/>
        </p:nvSpPr>
        <p:spPr>
          <a:xfrm>
            <a:off x="2060150" y="4743300"/>
            <a:ext cx="1889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dirty="0">
                <a:hlinkClick r:id="rId4"/>
              </a:rPr>
              <a:t>Juan et al. (2020)</a:t>
            </a:r>
            <a:endParaRPr/>
          </a:p>
        </p:txBody>
      </p:sp>
      <p:sp>
        <p:nvSpPr>
          <p:cNvPr id="351" name="Google Shape;351;p49"/>
          <p:cNvSpPr txBox="1"/>
          <p:nvPr/>
        </p:nvSpPr>
        <p:spPr>
          <a:xfrm>
            <a:off x="6098850" y="1270725"/>
            <a:ext cx="27033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t>1950s &amp; 60s</a:t>
            </a:r>
            <a:endParaRPr sz="1800" b="1"/>
          </a:p>
          <a:p>
            <a:pPr marL="457200" lvl="0" indent="-342900" algn="l" rtl="0">
              <a:spcBef>
                <a:spcPts val="0"/>
              </a:spcBef>
              <a:spcAft>
                <a:spcPts val="0"/>
              </a:spcAft>
              <a:buSzPts val="1800"/>
              <a:buChar char="●"/>
            </a:pPr>
            <a:r>
              <a:rPr lang="en" sz="1800"/>
              <a:t>Army Corps of Engineers deepened &amp; widened Brays Bayou and lined it with concrete (aka channelization)</a:t>
            </a:r>
            <a:endParaRPr sz="1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50" title="Chart"/>
          <p:cNvPicPr preferRelativeResize="0"/>
          <p:nvPr/>
        </p:nvPicPr>
        <p:blipFill>
          <a:blip r:embed="rId3">
            <a:alphaModFix/>
          </a:blip>
          <a:stretch>
            <a:fillRect/>
          </a:stretch>
        </p:blipFill>
        <p:spPr>
          <a:xfrm>
            <a:off x="1039950" y="90963"/>
            <a:ext cx="6709250" cy="4131025"/>
          </a:xfrm>
          <a:prstGeom prst="rect">
            <a:avLst/>
          </a:prstGeom>
          <a:noFill/>
          <a:ln>
            <a:noFill/>
          </a:ln>
        </p:spPr>
      </p:pic>
      <p:sp>
        <p:nvSpPr>
          <p:cNvPr id="357" name="Google Shape;357;p50"/>
          <p:cNvSpPr txBox="1"/>
          <p:nvPr/>
        </p:nvSpPr>
        <p:spPr>
          <a:xfrm>
            <a:off x="765500" y="4222000"/>
            <a:ext cx="74178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a:t>Increasing discharge caused by urbanization and ‘channelization’</a:t>
            </a:r>
            <a:endParaRPr sz="1800"/>
          </a:p>
        </p:txBody>
      </p:sp>
      <p:sp>
        <p:nvSpPr>
          <p:cNvPr id="2" name="TextBox 1">
            <a:extLst>
              <a:ext uri="{FF2B5EF4-FFF2-40B4-BE49-F238E27FC236}">
                <a16:creationId xmlns:a16="http://schemas.microsoft.com/office/drawing/2014/main" id="{42207ECA-7A71-1195-119B-3C7B0DD0758D}"/>
              </a:ext>
            </a:extLst>
          </p:cNvPr>
          <p:cNvSpPr txBox="1"/>
          <p:nvPr/>
        </p:nvSpPr>
        <p:spPr>
          <a:xfrm rot="-5400000">
            <a:off x="146809" y="2023843"/>
            <a:ext cx="178790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USGS Gage Data</a:t>
            </a:r>
          </a:p>
        </p:txBody>
      </p:sp>
      <p:sp>
        <p:nvSpPr>
          <p:cNvPr id="3" name="TextBox 2">
            <a:extLst>
              <a:ext uri="{FF2B5EF4-FFF2-40B4-BE49-F238E27FC236}">
                <a16:creationId xmlns:a16="http://schemas.microsoft.com/office/drawing/2014/main" id="{D2F6D45E-7D97-EEC5-C770-FA35B0091F88}"/>
              </a:ext>
            </a:extLst>
          </p:cNvPr>
          <p:cNvSpPr txBox="1"/>
          <p:nvPr/>
        </p:nvSpPr>
        <p:spPr>
          <a:xfrm>
            <a:off x="5291" y="4884207"/>
            <a:ext cx="15081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Source: USGS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51"/>
          <p:cNvPicPr preferRelativeResize="0"/>
          <p:nvPr/>
        </p:nvPicPr>
        <p:blipFill>
          <a:blip r:embed="rId3">
            <a:alphaModFix/>
          </a:blip>
          <a:stretch>
            <a:fillRect/>
          </a:stretch>
        </p:blipFill>
        <p:spPr>
          <a:xfrm>
            <a:off x="939365" y="76589"/>
            <a:ext cx="7018390" cy="4576278"/>
          </a:xfrm>
          <a:prstGeom prst="rect">
            <a:avLst/>
          </a:prstGeom>
          <a:noFill/>
          <a:ln>
            <a:noFill/>
          </a:ln>
        </p:spPr>
      </p:pic>
      <p:sp>
        <p:nvSpPr>
          <p:cNvPr id="2" name="TextBox 1">
            <a:extLst>
              <a:ext uri="{FF2B5EF4-FFF2-40B4-BE49-F238E27FC236}">
                <a16:creationId xmlns:a16="http://schemas.microsoft.com/office/drawing/2014/main" id="{2B871C3B-307C-5AD4-B3D7-20144CEAC28C}"/>
              </a:ext>
            </a:extLst>
          </p:cNvPr>
          <p:cNvSpPr txBox="1"/>
          <p:nvPr/>
        </p:nvSpPr>
        <p:spPr>
          <a:xfrm>
            <a:off x="2099387" y="4700295"/>
            <a:ext cx="4951056"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Image from the </a:t>
            </a:r>
            <a:r>
              <a:rPr lang="en-US">
                <a:hlinkClick r:id="rId4"/>
              </a:rPr>
              <a:t>Harris County Flood Control District</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p52"/>
          <p:cNvPicPr preferRelativeResize="0"/>
          <p:nvPr/>
        </p:nvPicPr>
        <p:blipFill>
          <a:blip r:embed="rId3">
            <a:alphaModFix/>
          </a:blip>
          <a:stretch>
            <a:fillRect/>
          </a:stretch>
        </p:blipFill>
        <p:spPr>
          <a:xfrm>
            <a:off x="152400" y="388525"/>
            <a:ext cx="8708450" cy="3642475"/>
          </a:xfrm>
          <a:prstGeom prst="rect">
            <a:avLst/>
          </a:prstGeom>
          <a:noFill/>
          <a:ln>
            <a:noFill/>
          </a:ln>
        </p:spPr>
      </p:pic>
      <p:sp>
        <p:nvSpPr>
          <p:cNvPr id="368" name="Google Shape;368;p52"/>
          <p:cNvSpPr txBox="1"/>
          <p:nvPr/>
        </p:nvSpPr>
        <p:spPr>
          <a:xfrm>
            <a:off x="343650" y="4120600"/>
            <a:ext cx="8456700" cy="462600"/>
          </a:xfrm>
          <a:prstGeom prst="rect">
            <a:avLst/>
          </a:prstGeom>
          <a:noFill/>
          <a:ln>
            <a:noFill/>
          </a:ln>
        </p:spPr>
        <p:txBody>
          <a:bodyPr spcFirstLastPara="1" wrap="square" lIns="91425" tIns="91425" rIns="91425" bIns="91425" anchor="ctr" anchorCtr="0">
            <a:noAutofit/>
          </a:bodyPr>
          <a:lstStyle/>
          <a:p>
            <a:r>
              <a:rPr lang="en" sz="1200" i="1" dirty="0">
                <a:latin typeface="Calibri"/>
                <a:ea typeface="Calibri"/>
                <a:cs typeface="Calibri"/>
                <a:sym typeface="Calibri"/>
              </a:rPr>
              <a:t>Flood maps modified from the Tropical Storm Allison Recovery Project (TSARP.org) a partnership between FEMA and the HCFCD. </a:t>
            </a:r>
            <a:r>
              <a:rPr lang="en" sz="1200" i="1" dirty="0">
                <a:latin typeface="Calibri"/>
                <a:ea typeface="Calibri"/>
                <a:cs typeface="Calibri"/>
                <a:sym typeface="Calibri"/>
                <a:hlinkClick r:id="rId4"/>
              </a:rPr>
              <a:t>Link to original images</a:t>
            </a:r>
            <a:r>
              <a:rPr lang="en" sz="1200" i="1" dirty="0">
                <a:latin typeface="Calibri"/>
                <a:ea typeface="Calibri"/>
                <a:cs typeface="Calibri"/>
                <a:sym typeface="Calibri"/>
              </a:rPr>
              <a:t>.</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9" name="Google Shape;369;p52"/>
          <p:cNvPicPr preferRelativeResize="0"/>
          <p:nvPr/>
        </p:nvPicPr>
        <p:blipFill>
          <a:blip r:embed="rId3">
            <a:alphaModFix/>
          </a:blip>
          <a:stretch>
            <a:fillRect/>
          </a:stretch>
        </p:blipFill>
        <p:spPr>
          <a:xfrm>
            <a:off x="833695" y="343306"/>
            <a:ext cx="7662948" cy="4385809"/>
          </a:xfrm>
          <a:prstGeom prst="rect">
            <a:avLst/>
          </a:prstGeom>
          <a:noFill/>
          <a:ln w="19050" cap="flat" cmpd="sng">
            <a:solidFill>
              <a:schemeClr val="dk2"/>
            </a:solidFill>
            <a:prstDash val="solid"/>
            <a:round/>
            <a:headEnd type="none" w="sm" len="sm"/>
            <a:tailEnd type="none" w="sm" len="sm"/>
          </a:ln>
        </p:spPr>
      </p:pic>
      <p:pic>
        <p:nvPicPr>
          <p:cNvPr id="370" name="Google Shape;370;p52"/>
          <p:cNvPicPr preferRelativeResize="0"/>
          <p:nvPr/>
        </p:nvPicPr>
        <p:blipFill>
          <a:blip r:embed="rId4">
            <a:alphaModFix/>
          </a:blip>
          <a:stretch>
            <a:fillRect/>
          </a:stretch>
        </p:blipFill>
        <p:spPr>
          <a:xfrm>
            <a:off x="6673305" y="3402816"/>
            <a:ext cx="1519375" cy="1228250"/>
          </a:xfrm>
          <a:prstGeom prst="rect">
            <a:avLst/>
          </a:prstGeom>
          <a:noFill/>
          <a:ln>
            <a:noFill/>
          </a:ln>
        </p:spPr>
      </p:pic>
      <p:sp>
        <p:nvSpPr>
          <p:cNvPr id="2" name="TextBox 1">
            <a:extLst>
              <a:ext uri="{FF2B5EF4-FFF2-40B4-BE49-F238E27FC236}">
                <a16:creationId xmlns:a16="http://schemas.microsoft.com/office/drawing/2014/main" id="{5A441CC4-D7F0-769C-D9D0-3A4267638C39}"/>
              </a:ext>
            </a:extLst>
          </p:cNvPr>
          <p:cNvSpPr txBox="1"/>
          <p:nvPr/>
        </p:nvSpPr>
        <p:spPr>
          <a:xfrm>
            <a:off x="2198526" y="34989"/>
            <a:ext cx="513766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t>Brays Bayou Flooding During Tropical Storm Allison</a:t>
            </a:r>
            <a:endParaRPr lang="en-US" dirty="0"/>
          </a:p>
        </p:txBody>
      </p:sp>
      <p:sp>
        <p:nvSpPr>
          <p:cNvPr id="3" name="TextBox 2">
            <a:extLst>
              <a:ext uri="{FF2B5EF4-FFF2-40B4-BE49-F238E27FC236}">
                <a16:creationId xmlns:a16="http://schemas.microsoft.com/office/drawing/2014/main" id="{4D05F03A-37FF-29E1-65C1-42D704862E9B}"/>
              </a:ext>
            </a:extLst>
          </p:cNvPr>
          <p:cNvSpPr txBox="1"/>
          <p:nvPr/>
        </p:nvSpPr>
        <p:spPr>
          <a:xfrm>
            <a:off x="1976923" y="4781939"/>
            <a:ext cx="53592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Thanks to </a:t>
            </a:r>
            <a:r>
              <a:rPr lang="en-US" dirty="0">
                <a:hlinkClick r:id="rId5"/>
              </a:rPr>
              <a:t>Dr. Antonia Sebastian</a:t>
            </a:r>
            <a:r>
              <a:rPr lang="en-US" dirty="0"/>
              <a:t> for the modeled flood data</a:t>
            </a:r>
          </a:p>
        </p:txBody>
      </p:sp>
    </p:spTree>
    <p:extLst>
      <p:ext uri="{BB962C8B-B14F-4D97-AF65-F5344CB8AC3E}">
        <p14:creationId xmlns:p14="http://schemas.microsoft.com/office/powerpoint/2010/main" val="470211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3"/>
          <p:cNvSpPr txBox="1">
            <a:spLocks noGrp="1"/>
          </p:cNvSpPr>
          <p:nvPr>
            <p:ph type="title"/>
          </p:nvPr>
        </p:nvSpPr>
        <p:spPr>
          <a:xfrm>
            <a:off x="311700" y="1111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This is where you come in…</a:t>
            </a:r>
            <a:endParaRPr/>
          </a:p>
        </p:txBody>
      </p:sp>
      <p:sp>
        <p:nvSpPr>
          <p:cNvPr id="376" name="Google Shape;376;p53"/>
          <p:cNvSpPr txBox="1">
            <a:spLocks noGrp="1"/>
          </p:cNvSpPr>
          <p:nvPr>
            <p:ph type="body" idx="1"/>
          </p:nvPr>
        </p:nvSpPr>
        <p:spPr>
          <a:xfrm>
            <a:off x="311700" y="863550"/>
            <a:ext cx="8520600" cy="2909837"/>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en" i="1"/>
              <a:t>You are one of the following:</a:t>
            </a:r>
            <a:endParaRPr i="1"/>
          </a:p>
          <a:p>
            <a:pPr marL="457200" lvl="0" indent="-342900" algn="l" rtl="0">
              <a:spcBef>
                <a:spcPts val="1200"/>
              </a:spcBef>
              <a:spcAft>
                <a:spcPts val="0"/>
              </a:spcAft>
              <a:buSzPts val="1800"/>
              <a:buChar char="●"/>
            </a:pPr>
            <a:r>
              <a:rPr lang="en" i="1"/>
              <a:t>Neighborhood resident (</a:t>
            </a:r>
            <a:r>
              <a:rPr lang="en" i="1" err="1"/>
              <a:t>Braeswood</a:t>
            </a:r>
            <a:r>
              <a:rPr lang="en" i="1"/>
              <a:t> Place, Magnolia Park, Willow Meadows/Meyerland)</a:t>
            </a:r>
            <a:endParaRPr i="1"/>
          </a:p>
          <a:p>
            <a:pPr marL="457200" lvl="0" indent="-342900" algn="l" rtl="0">
              <a:spcBef>
                <a:spcPts val="0"/>
              </a:spcBef>
              <a:spcAft>
                <a:spcPts val="0"/>
              </a:spcAft>
              <a:buSzPts val="1800"/>
              <a:buChar char="●"/>
            </a:pPr>
            <a:r>
              <a:rPr lang="en" i="1"/>
              <a:t>Texas Medical Center Representative</a:t>
            </a:r>
            <a:endParaRPr i="1"/>
          </a:p>
          <a:p>
            <a:pPr marL="457200" lvl="0" indent="-342900" algn="l" rtl="0">
              <a:spcBef>
                <a:spcPts val="0"/>
              </a:spcBef>
              <a:spcAft>
                <a:spcPts val="0"/>
              </a:spcAft>
              <a:buSzPts val="1800"/>
              <a:buChar char="●"/>
            </a:pPr>
            <a:r>
              <a:rPr lang="en" i="1"/>
              <a:t>Government employee (Houston County Flood Control District, City of Houston)</a:t>
            </a:r>
            <a:endParaRPr i="1"/>
          </a:p>
          <a:p>
            <a:pPr marL="457200" lvl="0" indent="-342900" algn="l" rtl="0">
              <a:spcBef>
                <a:spcPts val="0"/>
              </a:spcBef>
              <a:spcAft>
                <a:spcPts val="0"/>
              </a:spcAft>
              <a:buSzPts val="1800"/>
              <a:buChar char="●"/>
            </a:pPr>
            <a:r>
              <a:rPr lang="en" i="1"/>
              <a:t>Environmental Activist (Texas Living Waters Project)</a:t>
            </a:r>
          </a:p>
          <a:p>
            <a:pPr>
              <a:lnSpc>
                <a:spcPct val="114999"/>
              </a:lnSpc>
            </a:pPr>
            <a:endParaRPr lang="en" i="1"/>
          </a:p>
          <a:p>
            <a:pPr marL="114300" indent="0">
              <a:lnSpc>
                <a:spcPct val="114999"/>
              </a:lnSpc>
              <a:buNone/>
            </a:pPr>
            <a:r>
              <a:rPr lang="en" i="1"/>
              <a:t>You will be further divided up into subgroup 'A', 'B' or 'C', which will determine the mitigation strategies that you will read about and become an expert in...</a:t>
            </a:r>
          </a:p>
        </p:txBody>
      </p:sp>
      <p:sp>
        <p:nvSpPr>
          <p:cNvPr id="377" name="Google Shape;377;p53"/>
          <p:cNvSpPr txBox="1">
            <a:spLocks noGrp="1"/>
          </p:cNvSpPr>
          <p:nvPr>
            <p:ph type="body" idx="1"/>
          </p:nvPr>
        </p:nvSpPr>
        <p:spPr>
          <a:xfrm>
            <a:off x="313035" y="3724976"/>
            <a:ext cx="8520600" cy="1093500"/>
          </a:xfrm>
          <a:prstGeom prst="rect">
            <a:avLst/>
          </a:prstGeom>
        </p:spPr>
        <p:txBody>
          <a:bodyPr spcFirstLastPara="1" wrap="square" lIns="91425" tIns="91425" rIns="91425" bIns="91425" anchor="t" anchorCtr="0">
            <a:normAutofit fontScale="92500" lnSpcReduction="20000"/>
          </a:bodyPr>
          <a:lstStyle/>
          <a:p>
            <a:pPr marL="0" lvl="0" indent="0" algn="ctr" rtl="0">
              <a:spcBef>
                <a:spcPts val="0"/>
              </a:spcBef>
              <a:spcAft>
                <a:spcPts val="1200"/>
              </a:spcAft>
              <a:buNone/>
            </a:pPr>
            <a:r>
              <a:rPr lang="en" b="1"/>
              <a:t>Next week, there will be a community town hall, hosted by the Texas Living Waters Project, in which the community will come together to create and vote on a flood mitigation plan for Brays Bayou to prevent future flooding.</a:t>
            </a:r>
            <a:endParaRPr lang="en-US" b="1"/>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4"/>
          <p:cNvSpPr txBox="1"/>
          <p:nvPr/>
        </p:nvSpPr>
        <p:spPr>
          <a:xfrm>
            <a:off x="0" y="651400"/>
            <a:ext cx="914400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b="1">
                <a:solidFill>
                  <a:schemeClr val="dk1"/>
                </a:solidFill>
                <a:latin typeface="Calibri"/>
                <a:ea typeface="Calibri"/>
                <a:cs typeface="Calibri"/>
                <a:sym typeface="Calibri"/>
              </a:rPr>
              <a:t>The activity will be structured as follows</a:t>
            </a:r>
            <a:endParaRPr sz="1800" b="1">
              <a:solidFill>
                <a:schemeClr val="dk1"/>
              </a:solidFill>
              <a:latin typeface="Calibri"/>
              <a:ea typeface="Calibri"/>
              <a:cs typeface="Calibri"/>
              <a:sym typeface="Calibri"/>
            </a:endParaRPr>
          </a:p>
          <a:p>
            <a:pPr marL="457200" lvl="0" indent="-342900" algn="l" rtl="0">
              <a:lnSpc>
                <a:spcPct val="115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Meet with people of your role to discuss flood mitigation options that work best for your role (day 2)</a:t>
            </a:r>
            <a:endParaRPr sz="1800">
              <a:solidFill>
                <a:schemeClr val="dk1"/>
              </a:solidFill>
              <a:latin typeface="Calibri"/>
              <a:ea typeface="Calibri"/>
              <a:cs typeface="Calibri"/>
              <a:sym typeface="Calibri"/>
            </a:endParaRPr>
          </a:p>
          <a:p>
            <a:pPr marL="1371600" lvl="2" indent="-342900" algn="l" rtl="0">
              <a:lnSpc>
                <a:spcPct val="115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Subgroup meeting, role meeting</a:t>
            </a:r>
            <a:endParaRPr sz="1800">
              <a:solidFill>
                <a:schemeClr val="dk1"/>
              </a:solidFill>
              <a:latin typeface="Calibri"/>
              <a:ea typeface="Calibri"/>
              <a:cs typeface="Calibri"/>
              <a:sym typeface="Calibri"/>
            </a:endParaRPr>
          </a:p>
          <a:p>
            <a:pPr marL="457200" lvl="0" indent="-342900" algn="l" rtl="0">
              <a:lnSpc>
                <a:spcPct val="115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Split up into multiple town halls, in which each town hall has several people from each role, to develop and vote on the town’s flood mitigation strategy (day 3)</a:t>
            </a:r>
            <a:endParaRPr sz="1800">
              <a:solidFill>
                <a:schemeClr val="dk1"/>
              </a:solidFill>
              <a:latin typeface="Calibri"/>
              <a:ea typeface="Calibri"/>
              <a:cs typeface="Calibri"/>
              <a:sym typeface="Calibri"/>
            </a:endParaRPr>
          </a:p>
          <a:p>
            <a:pPr marL="457200" lvl="0" indent="-342900" algn="l" rtl="0">
              <a:lnSpc>
                <a:spcPct val="115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Finish up town halls &amp; activity reflection (day 4)</a:t>
            </a:r>
            <a:endParaRPr sz="21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0" y="0"/>
            <a:ext cx="91440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b="1">
                <a:solidFill>
                  <a:schemeClr val="dk1"/>
                </a:solidFill>
              </a:rPr>
              <a:t>Natural Hazard:</a:t>
            </a:r>
            <a:r>
              <a:rPr lang="en" sz="2200">
                <a:solidFill>
                  <a:schemeClr val="dk1"/>
                </a:solidFill>
              </a:rPr>
              <a:t> Physical process which has the potential to cause loss or damage to something valued by an individual or a society. </a:t>
            </a:r>
            <a:endParaRPr sz="2200">
              <a:solidFill>
                <a:schemeClr val="dk1"/>
              </a:solidFill>
            </a:endParaRPr>
          </a:p>
        </p:txBody>
      </p:sp>
      <p:pic>
        <p:nvPicPr>
          <p:cNvPr id="93" name="Google Shape;93;p18"/>
          <p:cNvPicPr preferRelativeResize="0"/>
          <p:nvPr/>
        </p:nvPicPr>
        <p:blipFill>
          <a:blip r:embed="rId3">
            <a:alphaModFix/>
          </a:blip>
          <a:stretch>
            <a:fillRect/>
          </a:stretch>
        </p:blipFill>
        <p:spPr>
          <a:xfrm>
            <a:off x="1638625" y="923400"/>
            <a:ext cx="6621356" cy="3915301"/>
          </a:xfrm>
          <a:prstGeom prst="rect">
            <a:avLst/>
          </a:prstGeom>
          <a:noFill/>
          <a:ln>
            <a:noFill/>
          </a:ln>
        </p:spPr>
      </p:pic>
      <p:sp>
        <p:nvSpPr>
          <p:cNvPr id="94" name="Google Shape;94;p18"/>
          <p:cNvSpPr/>
          <p:nvPr/>
        </p:nvSpPr>
        <p:spPr>
          <a:xfrm>
            <a:off x="5" y="923401"/>
            <a:ext cx="2361300" cy="310500"/>
          </a:xfrm>
          <a:prstGeom prst="roundRect">
            <a:avLst>
              <a:gd name="adj" fmla="val 16667"/>
            </a:avLst>
          </a:prstGeom>
          <a:solidFill>
            <a:srgbClr val="212121"/>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a:solidFill>
                  <a:srgbClr val="FFFFFF"/>
                </a:solidFill>
                <a:latin typeface="Arial"/>
                <a:ea typeface="Arial"/>
                <a:cs typeface="Arial"/>
                <a:sym typeface="Arial"/>
              </a:rPr>
              <a:t>Human impact</a:t>
            </a:r>
            <a:endParaRPr sz="1100"/>
          </a:p>
        </p:txBody>
      </p:sp>
      <p:cxnSp>
        <p:nvCxnSpPr>
          <p:cNvPr id="95" name="Google Shape;95;p18"/>
          <p:cNvCxnSpPr>
            <a:stCxn id="94" idx="2"/>
          </p:cNvCxnSpPr>
          <p:nvPr/>
        </p:nvCxnSpPr>
        <p:spPr>
          <a:xfrm>
            <a:off x="1180655" y="1233901"/>
            <a:ext cx="670200" cy="719400"/>
          </a:xfrm>
          <a:prstGeom prst="straightConnector1">
            <a:avLst/>
          </a:prstGeom>
          <a:noFill/>
          <a:ln w="9525" cap="flat" cmpd="sng">
            <a:solidFill>
              <a:srgbClr val="212121"/>
            </a:solidFill>
            <a:prstDash val="solid"/>
            <a:round/>
            <a:headEnd type="none" w="sm" len="sm"/>
            <a:tailEnd type="triangle" w="med" len="med"/>
          </a:ln>
        </p:spPr>
      </p:cxnSp>
      <p:sp>
        <p:nvSpPr>
          <p:cNvPr id="96" name="Google Shape;96;p18"/>
          <p:cNvSpPr txBox="1"/>
          <p:nvPr/>
        </p:nvSpPr>
        <p:spPr>
          <a:xfrm>
            <a:off x="5273625" y="2173725"/>
            <a:ext cx="2502900" cy="892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300" b="1"/>
              <a:t>What causes flooding?</a:t>
            </a:r>
            <a:endParaRPr sz="2300" b="1"/>
          </a:p>
        </p:txBody>
      </p:sp>
      <p:sp>
        <p:nvSpPr>
          <p:cNvPr id="3" name="TextBox 2">
            <a:extLst>
              <a:ext uri="{FF2B5EF4-FFF2-40B4-BE49-F238E27FC236}">
                <a16:creationId xmlns:a16="http://schemas.microsoft.com/office/drawing/2014/main" id="{36E83373-1DB9-254E-80C3-556D3A64703E}"/>
              </a:ext>
            </a:extLst>
          </p:cNvPr>
          <p:cNvSpPr txBox="1"/>
          <p:nvPr/>
        </p:nvSpPr>
        <p:spPr>
          <a:xfrm>
            <a:off x="1178" y="486482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4"/>
              </a:rPr>
              <a:t>Figure from Brand et al. (2017)</a:t>
            </a:r>
            <a:endParaRPr lang="en-US" sz="12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5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Deliverables</a:t>
            </a:r>
            <a:endParaRPr/>
          </a:p>
        </p:txBody>
      </p:sp>
      <p:sp>
        <p:nvSpPr>
          <p:cNvPr id="389" name="Google Shape;389;p5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228600" lvl="0" indent="-342900" algn="l" rtl="0">
              <a:spcBef>
                <a:spcPts val="0"/>
              </a:spcBef>
              <a:spcAft>
                <a:spcPts val="0"/>
              </a:spcAft>
              <a:buClr>
                <a:schemeClr val="accent2"/>
              </a:buClr>
              <a:buSzPts val="1800"/>
              <a:buFont typeface="Open Sans"/>
              <a:buAutoNum type="arabicPeriod"/>
            </a:pPr>
            <a:r>
              <a:rPr lang="en">
                <a:solidFill>
                  <a:srgbClr val="FF0000"/>
                </a:solidFill>
                <a:latin typeface="Open Sans"/>
                <a:ea typeface="Open Sans"/>
                <a:cs typeface="Open Sans"/>
                <a:sym typeface="Open Sans"/>
              </a:rPr>
              <a:t>Homework due 11/10: Pre-Assignment (10 pts) - individual submission</a:t>
            </a:r>
            <a:endParaRPr lang="en-US">
              <a:solidFill>
                <a:srgbClr val="FF0000"/>
              </a:solidFill>
              <a:latin typeface="Open Sans"/>
              <a:ea typeface="Open Sans"/>
              <a:cs typeface="Open Sans"/>
            </a:endParaRPr>
          </a:p>
          <a:p>
            <a:pPr marL="685800" lvl="1">
              <a:lnSpc>
                <a:spcPct val="114999"/>
              </a:lnSpc>
              <a:buClr>
                <a:schemeClr val="accent2"/>
              </a:buClr>
              <a:buSzPts val="1800"/>
              <a:buFont typeface="Courier New"/>
              <a:buChar char="o"/>
            </a:pPr>
            <a:r>
              <a:rPr lang="en">
                <a:solidFill>
                  <a:srgbClr val="FF0000"/>
                </a:solidFill>
                <a:latin typeface="Open Sans"/>
                <a:ea typeface="Open Sans"/>
                <a:cs typeface="Open Sans"/>
              </a:rPr>
              <a:t>Based on your role and subgroup</a:t>
            </a:r>
          </a:p>
          <a:p>
            <a:pPr marL="228600" lvl="0" indent="-342900" algn="l" rtl="0">
              <a:spcBef>
                <a:spcPts val="0"/>
              </a:spcBef>
              <a:spcAft>
                <a:spcPts val="0"/>
              </a:spcAft>
              <a:buClr>
                <a:schemeClr val="accent2"/>
              </a:buClr>
              <a:buSzPts val="1800"/>
              <a:buFont typeface="Open Sans"/>
              <a:buAutoNum type="arabicPeriod"/>
            </a:pPr>
            <a:r>
              <a:rPr lang="en">
                <a:solidFill>
                  <a:schemeClr val="accent2"/>
                </a:solidFill>
                <a:latin typeface="Open Sans"/>
                <a:ea typeface="Open Sans"/>
                <a:cs typeface="Open Sans"/>
                <a:sym typeface="Open Sans"/>
              </a:rPr>
              <a:t>In Class: Sub-group worksheet (25 pts) - one submission per sub-group</a:t>
            </a:r>
            <a:endParaRPr>
              <a:solidFill>
                <a:schemeClr val="accent2"/>
              </a:solidFill>
              <a:latin typeface="Open Sans"/>
              <a:ea typeface="Open Sans"/>
              <a:cs typeface="Open Sans"/>
            </a:endParaRPr>
          </a:p>
          <a:p>
            <a:pPr marL="228600" lvl="0" indent="-342900" algn="l" rtl="0">
              <a:spcBef>
                <a:spcPts val="0"/>
              </a:spcBef>
              <a:spcAft>
                <a:spcPts val="0"/>
              </a:spcAft>
              <a:buClr>
                <a:schemeClr val="accent2"/>
              </a:buClr>
              <a:buSzPts val="1800"/>
              <a:buFont typeface="Open Sans"/>
              <a:buAutoNum type="arabicPeriod"/>
            </a:pPr>
            <a:r>
              <a:rPr lang="en">
                <a:solidFill>
                  <a:schemeClr val="accent2"/>
                </a:solidFill>
                <a:latin typeface="Open Sans"/>
                <a:ea typeface="Open Sans"/>
                <a:cs typeface="Open Sans"/>
                <a:sym typeface="Open Sans"/>
              </a:rPr>
              <a:t>In Class: Whole-Role worksheet (20 pts) - one submission per role</a:t>
            </a:r>
            <a:endParaRPr>
              <a:solidFill>
                <a:schemeClr val="accent2"/>
              </a:solidFill>
              <a:latin typeface="Open Sans"/>
              <a:ea typeface="Open Sans"/>
              <a:cs typeface="Open Sans"/>
              <a:sym typeface="Open Sans"/>
            </a:endParaRPr>
          </a:p>
          <a:p>
            <a:pPr marL="228600" lvl="0" indent="-342900" algn="l" rtl="0">
              <a:spcBef>
                <a:spcPts val="0"/>
              </a:spcBef>
              <a:spcAft>
                <a:spcPts val="0"/>
              </a:spcAft>
              <a:buClr>
                <a:schemeClr val="accent2"/>
              </a:buClr>
              <a:buSzPts val="1800"/>
              <a:buFont typeface="Open Sans"/>
              <a:buAutoNum type="arabicPeriod"/>
            </a:pPr>
            <a:r>
              <a:rPr lang="en">
                <a:solidFill>
                  <a:schemeClr val="accent2"/>
                </a:solidFill>
                <a:latin typeface="Open Sans"/>
                <a:ea typeface="Open Sans"/>
                <a:cs typeface="Open Sans"/>
                <a:sym typeface="Open Sans"/>
              </a:rPr>
              <a:t>In Class: Working Group Proposal Document (30 pts) - small group submission</a:t>
            </a:r>
            <a:endParaRPr>
              <a:solidFill>
                <a:schemeClr val="accent2"/>
              </a:solidFill>
              <a:latin typeface="Open Sans"/>
              <a:ea typeface="Open Sans"/>
              <a:cs typeface="Open Sans"/>
              <a:sym typeface="Open Sans"/>
            </a:endParaRPr>
          </a:p>
          <a:p>
            <a:pPr marL="228600" lvl="0" indent="-342900" algn="l" rtl="0">
              <a:spcBef>
                <a:spcPts val="0"/>
              </a:spcBef>
              <a:spcAft>
                <a:spcPts val="0"/>
              </a:spcAft>
              <a:buClr>
                <a:schemeClr val="accent2"/>
              </a:buClr>
              <a:buSzPts val="1800"/>
              <a:buFont typeface="Open Sans"/>
              <a:buAutoNum type="arabicPeriod"/>
            </a:pPr>
            <a:r>
              <a:rPr lang="en">
                <a:solidFill>
                  <a:schemeClr val="accent2"/>
                </a:solidFill>
                <a:latin typeface="Open Sans"/>
                <a:ea typeface="Open Sans"/>
                <a:cs typeface="Open Sans"/>
                <a:sym typeface="Open Sans"/>
              </a:rPr>
              <a:t>In Class: Reflection Document (5 pts) - individual submission</a:t>
            </a:r>
            <a:endParaRPr>
              <a:solidFill>
                <a:schemeClr val="accent2"/>
              </a:solidFill>
              <a:latin typeface="Open Sans"/>
              <a:ea typeface="Open Sans"/>
              <a:cs typeface="Open Sans"/>
              <a:sym typeface="Open Sans"/>
            </a:endParaRPr>
          </a:p>
          <a:p>
            <a:pPr marL="0" lvl="0" indent="0" algn="l" rtl="0">
              <a:spcBef>
                <a:spcPts val="800"/>
              </a:spcBef>
              <a:spcAft>
                <a:spcPts val="1200"/>
              </a:spcAft>
              <a:buClr>
                <a:srgbClr val="595959"/>
              </a:buClr>
              <a:buSzPts val="1800"/>
              <a:buNone/>
            </a:pPr>
            <a:endParaRPr/>
          </a:p>
        </p:txBody>
      </p:sp>
      <p:sp>
        <p:nvSpPr>
          <p:cNvPr id="390" name="Google Shape;390;p55"/>
          <p:cNvSpPr txBox="1"/>
          <p:nvPr/>
        </p:nvSpPr>
        <p:spPr>
          <a:xfrm>
            <a:off x="1954300" y="4503275"/>
            <a:ext cx="44703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a:t>Remember the Sakai checklist!</a:t>
            </a:r>
            <a:endParaRPr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6"/>
          <p:cNvSpPr txBox="1">
            <a:spLocks noGrp="1"/>
          </p:cNvSpPr>
          <p:nvPr>
            <p:ph type="title"/>
          </p:nvPr>
        </p:nvSpPr>
        <p:spPr>
          <a:xfrm>
            <a:off x="628650" y="273844"/>
            <a:ext cx="7886700" cy="609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600"/>
              <a:buFont typeface="Arial Black"/>
              <a:buNone/>
            </a:pPr>
            <a:r>
              <a:rPr lang="en"/>
              <a:t>Flood map data</a:t>
            </a:r>
            <a:endParaRPr/>
          </a:p>
        </p:txBody>
      </p:sp>
      <p:sp>
        <p:nvSpPr>
          <p:cNvPr id="397" name="Google Shape;397;p56"/>
          <p:cNvSpPr txBox="1">
            <a:spLocks noGrp="1"/>
          </p:cNvSpPr>
          <p:nvPr>
            <p:ph type="sldNum" idx="12"/>
          </p:nvPr>
        </p:nvSpPr>
        <p:spPr>
          <a:xfrm>
            <a:off x="7528130" y="4902802"/>
            <a:ext cx="1600200" cy="205500"/>
          </a:xfrm>
          <a:prstGeom prst="rect">
            <a:avLst/>
          </a:prstGeom>
          <a:noFill/>
          <a:ln>
            <a:noFill/>
          </a:ln>
        </p:spPr>
        <p:txBody>
          <a:bodyPr spcFirstLastPara="1" wrap="square" lIns="68575" tIns="34275" rIns="68575" bIns="34275" anchor="ctr" anchorCtr="0">
            <a:normAutofit lnSpcReduction="20000"/>
          </a:bodyPr>
          <a:lstStyle/>
          <a:p>
            <a:pPr marL="0" lvl="0" indent="0" algn="r" rtl="0">
              <a:spcBef>
                <a:spcPts val="0"/>
              </a:spcBef>
              <a:spcAft>
                <a:spcPts val="0"/>
              </a:spcAft>
              <a:buClr>
                <a:srgbClr val="000000"/>
              </a:buClr>
              <a:buFont typeface="Arial"/>
              <a:buNone/>
            </a:pPr>
            <a:fld id="{00000000-1234-1234-1234-123412341234}" type="slidenum">
              <a:rPr lang="en"/>
              <a:t>41</a:t>
            </a:fld>
            <a:endParaRPr/>
          </a:p>
        </p:txBody>
      </p:sp>
      <p:pic>
        <p:nvPicPr>
          <p:cNvPr id="398" name="Google Shape;398;p56"/>
          <p:cNvPicPr preferRelativeResize="0"/>
          <p:nvPr/>
        </p:nvPicPr>
        <p:blipFill rotWithShape="1">
          <a:blip r:embed="rId3">
            <a:alphaModFix/>
          </a:blip>
          <a:srcRect/>
          <a:stretch/>
        </p:blipFill>
        <p:spPr>
          <a:xfrm>
            <a:off x="364978" y="777916"/>
            <a:ext cx="3836194" cy="3943350"/>
          </a:xfrm>
          <a:prstGeom prst="rect">
            <a:avLst/>
          </a:prstGeom>
          <a:noFill/>
          <a:ln>
            <a:noFill/>
          </a:ln>
        </p:spPr>
      </p:pic>
      <p:pic>
        <p:nvPicPr>
          <p:cNvPr id="399" name="Google Shape;399;p56"/>
          <p:cNvPicPr preferRelativeResize="0"/>
          <p:nvPr/>
        </p:nvPicPr>
        <p:blipFill rotWithShape="1">
          <a:blip r:embed="rId4">
            <a:alphaModFix/>
          </a:blip>
          <a:srcRect/>
          <a:stretch/>
        </p:blipFill>
        <p:spPr>
          <a:xfrm>
            <a:off x="4965874" y="1751489"/>
            <a:ext cx="2564606" cy="464344"/>
          </a:xfrm>
          <a:prstGeom prst="rect">
            <a:avLst/>
          </a:prstGeom>
          <a:noFill/>
          <a:ln>
            <a:noFill/>
          </a:ln>
        </p:spPr>
      </p:pic>
      <p:sp>
        <p:nvSpPr>
          <p:cNvPr id="400" name="Google Shape;400;p56"/>
          <p:cNvSpPr/>
          <p:nvPr/>
        </p:nvSpPr>
        <p:spPr>
          <a:xfrm>
            <a:off x="6804124" y="1058992"/>
            <a:ext cx="1452600" cy="692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400">
                <a:solidFill>
                  <a:srgbClr val="674EA7"/>
                </a:solidFill>
                <a:latin typeface="Arial"/>
                <a:ea typeface="Arial"/>
                <a:cs typeface="Arial"/>
                <a:sym typeface="Arial"/>
              </a:rPr>
              <a:t>Dark purple = deeper flood water</a:t>
            </a:r>
            <a:endParaRPr sz="800">
              <a:solidFill>
                <a:schemeClr val="dk1"/>
              </a:solidFill>
              <a:latin typeface="Arial"/>
              <a:ea typeface="Arial"/>
              <a:cs typeface="Arial"/>
              <a:sym typeface="Arial"/>
            </a:endParaRPr>
          </a:p>
        </p:txBody>
      </p:sp>
      <p:sp>
        <p:nvSpPr>
          <p:cNvPr id="401" name="Google Shape;401;p56"/>
          <p:cNvSpPr/>
          <p:nvPr/>
        </p:nvSpPr>
        <p:spPr>
          <a:xfrm>
            <a:off x="4624165" y="1058992"/>
            <a:ext cx="1393500" cy="692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1400">
                <a:solidFill>
                  <a:srgbClr val="6D9EEB"/>
                </a:solidFill>
                <a:latin typeface="Arial"/>
                <a:ea typeface="Arial"/>
                <a:cs typeface="Arial"/>
                <a:sym typeface="Arial"/>
              </a:rPr>
              <a:t>Light blue = shallower flood water</a:t>
            </a:r>
            <a:endParaRPr sz="800">
              <a:solidFill>
                <a:schemeClr val="dk1"/>
              </a:solidFill>
              <a:latin typeface="Arial"/>
              <a:ea typeface="Arial"/>
              <a:cs typeface="Arial"/>
              <a:sym typeface="Arial"/>
            </a:endParaRPr>
          </a:p>
        </p:txBody>
      </p:sp>
      <p:sp>
        <p:nvSpPr>
          <p:cNvPr id="402" name="Google Shape;402;p56"/>
          <p:cNvSpPr txBox="1"/>
          <p:nvPr/>
        </p:nvSpPr>
        <p:spPr>
          <a:xfrm>
            <a:off x="436453" y="4721267"/>
            <a:ext cx="3624138" cy="281508"/>
          </a:xfrm>
          <a:prstGeom prst="rect">
            <a:avLst/>
          </a:prstGeom>
          <a:noFill/>
          <a:ln>
            <a:noFill/>
          </a:ln>
        </p:spPr>
        <p:txBody>
          <a:bodyPr spcFirstLastPara="1" wrap="square" lIns="68575" tIns="34275" rIns="68575" bIns="34275" anchor="t" anchorCtr="0">
            <a:noAutofit/>
          </a:bodyPr>
          <a:lstStyle/>
          <a:p>
            <a:pPr algn="ctr"/>
            <a:r>
              <a:rPr lang="en" sz="1200" u="sng">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100-year flood</a:t>
            </a:r>
            <a:r>
              <a:rPr lang="en" sz="1200" u="sng">
                <a:solidFill>
                  <a:schemeClr val="dk1"/>
                </a:solidFill>
              </a:rPr>
              <a:t>,</a:t>
            </a:r>
            <a:r>
              <a:rPr lang="en" sz="1200">
                <a:solidFill>
                  <a:schemeClr val="dk1"/>
                </a:solidFill>
              </a:rPr>
              <a:t> screenshot from FloodFactor.com (no longer online)</a:t>
            </a:r>
            <a:endParaRPr sz="1200">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6"/>
          <p:cNvSpPr txBox="1">
            <a:spLocks noGrp="1"/>
          </p:cNvSpPr>
          <p:nvPr>
            <p:ph type="title"/>
          </p:nvPr>
        </p:nvSpPr>
        <p:spPr>
          <a:xfrm>
            <a:off x="628650" y="273844"/>
            <a:ext cx="7886700" cy="609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600"/>
              <a:buFont typeface="Arial Black"/>
              <a:buNone/>
            </a:pPr>
            <a:r>
              <a:rPr lang="en"/>
              <a:t>Flood map data</a:t>
            </a:r>
            <a:endParaRPr/>
          </a:p>
        </p:txBody>
      </p:sp>
      <p:sp>
        <p:nvSpPr>
          <p:cNvPr id="397" name="Google Shape;397;p56"/>
          <p:cNvSpPr txBox="1">
            <a:spLocks noGrp="1"/>
          </p:cNvSpPr>
          <p:nvPr>
            <p:ph type="sldNum" idx="12"/>
          </p:nvPr>
        </p:nvSpPr>
        <p:spPr>
          <a:xfrm>
            <a:off x="4914900" y="3575447"/>
            <a:ext cx="1600200" cy="205500"/>
          </a:xfrm>
          <a:prstGeom prst="rect">
            <a:avLst/>
          </a:prstGeom>
          <a:noFill/>
          <a:ln>
            <a:noFill/>
          </a:ln>
        </p:spPr>
        <p:txBody>
          <a:bodyPr spcFirstLastPara="1" wrap="square" lIns="68575" tIns="34275" rIns="68575" bIns="34275" anchor="ctr" anchorCtr="0">
            <a:normAutofit lnSpcReduction="20000"/>
          </a:bodyPr>
          <a:lstStyle/>
          <a:p>
            <a:pPr marL="0" lvl="0" indent="0" algn="r" rtl="0">
              <a:spcBef>
                <a:spcPts val="0"/>
              </a:spcBef>
              <a:spcAft>
                <a:spcPts val="0"/>
              </a:spcAft>
              <a:buClr>
                <a:srgbClr val="000000"/>
              </a:buClr>
              <a:buFont typeface="Arial"/>
              <a:buNone/>
            </a:pPr>
            <a:fld id="{00000000-1234-1234-1234-123412341234}" type="slidenum">
              <a:rPr lang="en"/>
              <a:t>42</a:t>
            </a:fld>
            <a:endParaRPr/>
          </a:p>
        </p:txBody>
      </p:sp>
      <p:pic>
        <p:nvPicPr>
          <p:cNvPr id="404" name="Google Shape;404;p56"/>
          <p:cNvPicPr preferRelativeResize="0"/>
          <p:nvPr/>
        </p:nvPicPr>
        <p:blipFill>
          <a:blip r:embed="rId3">
            <a:alphaModFix/>
          </a:blip>
          <a:stretch>
            <a:fillRect/>
          </a:stretch>
        </p:blipFill>
        <p:spPr>
          <a:xfrm>
            <a:off x="694820" y="953608"/>
            <a:ext cx="6916500" cy="3960100"/>
          </a:xfrm>
          <a:prstGeom prst="rect">
            <a:avLst/>
          </a:prstGeom>
          <a:noFill/>
          <a:ln w="19050" cap="flat" cmpd="sng">
            <a:solidFill>
              <a:schemeClr val="dk2"/>
            </a:solidFill>
            <a:prstDash val="solid"/>
            <a:round/>
            <a:headEnd type="none" w="sm" len="sm"/>
            <a:tailEnd type="none" w="sm" len="sm"/>
          </a:ln>
        </p:spPr>
      </p:pic>
      <p:pic>
        <p:nvPicPr>
          <p:cNvPr id="405" name="Google Shape;405;p56"/>
          <p:cNvPicPr preferRelativeResize="0"/>
          <p:nvPr/>
        </p:nvPicPr>
        <p:blipFill>
          <a:blip r:embed="rId4">
            <a:alphaModFix/>
          </a:blip>
          <a:stretch>
            <a:fillRect/>
          </a:stretch>
        </p:blipFill>
        <p:spPr>
          <a:xfrm>
            <a:off x="5951267" y="3615444"/>
            <a:ext cx="1519375" cy="1228250"/>
          </a:xfrm>
          <a:prstGeom prst="rect">
            <a:avLst/>
          </a:prstGeom>
          <a:noFill/>
          <a:ln>
            <a:noFill/>
          </a:ln>
        </p:spPr>
      </p:pic>
      <p:sp>
        <p:nvSpPr>
          <p:cNvPr id="2" name="TextBox 1">
            <a:extLst>
              <a:ext uri="{FF2B5EF4-FFF2-40B4-BE49-F238E27FC236}">
                <a16:creationId xmlns:a16="http://schemas.microsoft.com/office/drawing/2014/main" id="{436FB057-B58B-425C-46A9-C54CE4CABCD5}"/>
              </a:ext>
            </a:extLst>
          </p:cNvPr>
          <p:cNvSpPr txBox="1"/>
          <p:nvPr/>
        </p:nvSpPr>
        <p:spPr>
          <a:xfrm>
            <a:off x="3287437" y="220211"/>
            <a:ext cx="4257411"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Note, the flood depth for the role-playing activity will look like this, below! It is actual modeled flood data from Tropical Storm Allison!</a:t>
            </a:r>
          </a:p>
        </p:txBody>
      </p:sp>
      <p:sp>
        <p:nvSpPr>
          <p:cNvPr id="3" name="TextBox 2">
            <a:extLst>
              <a:ext uri="{FF2B5EF4-FFF2-40B4-BE49-F238E27FC236}">
                <a16:creationId xmlns:a16="http://schemas.microsoft.com/office/drawing/2014/main" id="{45EA01EC-FCED-BBE3-2C79-83EF6BE66693}"/>
              </a:ext>
            </a:extLst>
          </p:cNvPr>
          <p:cNvSpPr txBox="1"/>
          <p:nvPr/>
        </p:nvSpPr>
        <p:spPr>
          <a:xfrm>
            <a:off x="2227468" y="4916066"/>
            <a:ext cx="3848876"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Data provided by </a:t>
            </a:r>
            <a:r>
              <a:rPr lang="en-US" dirty="0">
                <a:hlinkClick r:id="rId5"/>
              </a:rPr>
              <a:t>Dr. Antonia Sebastian</a:t>
            </a:r>
            <a:endParaRPr lang="en-US"/>
          </a:p>
        </p:txBody>
      </p:sp>
    </p:spTree>
    <p:extLst>
      <p:ext uri="{BB962C8B-B14F-4D97-AF65-F5344CB8AC3E}">
        <p14:creationId xmlns:p14="http://schemas.microsoft.com/office/powerpoint/2010/main" val="2333196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7"/>
          <p:cNvSpPr txBox="1">
            <a:spLocks noGrp="1"/>
          </p:cNvSpPr>
          <p:nvPr>
            <p:ph type="title"/>
          </p:nvPr>
        </p:nvSpPr>
        <p:spPr>
          <a:xfrm>
            <a:off x="628650" y="273844"/>
            <a:ext cx="7886700" cy="609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600"/>
              <a:buFont typeface="Arial Black"/>
              <a:buNone/>
            </a:pPr>
            <a:r>
              <a:rPr lang="en"/>
              <a:t>Demographic data</a:t>
            </a:r>
            <a:endParaRPr/>
          </a:p>
        </p:txBody>
      </p:sp>
      <p:pic>
        <p:nvPicPr>
          <p:cNvPr id="413" name="Google Shape;413;p57"/>
          <p:cNvPicPr preferRelativeResize="0"/>
          <p:nvPr/>
        </p:nvPicPr>
        <p:blipFill rotWithShape="1">
          <a:blip r:embed="rId3">
            <a:alphaModFix/>
          </a:blip>
          <a:srcRect/>
          <a:stretch/>
        </p:blipFill>
        <p:spPr>
          <a:xfrm>
            <a:off x="4477473" y="1633505"/>
            <a:ext cx="1500188" cy="1871663"/>
          </a:xfrm>
          <a:prstGeom prst="rect">
            <a:avLst/>
          </a:prstGeom>
          <a:noFill/>
          <a:ln>
            <a:noFill/>
          </a:ln>
        </p:spPr>
      </p:pic>
      <p:sp>
        <p:nvSpPr>
          <p:cNvPr id="414" name="Google Shape;414;p57"/>
          <p:cNvSpPr/>
          <p:nvPr/>
        </p:nvSpPr>
        <p:spPr>
          <a:xfrm>
            <a:off x="7769607" y="1644736"/>
            <a:ext cx="226200" cy="1661400"/>
          </a:xfrm>
          <a:prstGeom prst="upArrow">
            <a:avLst>
              <a:gd name="adj1" fmla="val 50000"/>
              <a:gd name="adj2" fmla="val 50000"/>
            </a:avLst>
          </a:prstGeom>
          <a:solidFill>
            <a:srgbClr val="C00000"/>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r" rtl="0">
              <a:spcBef>
                <a:spcPts val="0"/>
              </a:spcBef>
              <a:spcAft>
                <a:spcPts val="0"/>
              </a:spcAft>
              <a:buNone/>
            </a:pPr>
            <a:endParaRPr sz="1400">
              <a:solidFill>
                <a:schemeClr val="lt1"/>
              </a:solidFill>
              <a:latin typeface="Arial"/>
              <a:ea typeface="Arial"/>
              <a:cs typeface="Arial"/>
              <a:sym typeface="Arial"/>
            </a:endParaRPr>
          </a:p>
        </p:txBody>
      </p:sp>
      <p:sp>
        <p:nvSpPr>
          <p:cNvPr id="415" name="Google Shape;415;p57"/>
          <p:cNvSpPr/>
          <p:nvPr/>
        </p:nvSpPr>
        <p:spPr>
          <a:xfrm>
            <a:off x="6308328" y="279952"/>
            <a:ext cx="1859100" cy="1107900"/>
          </a:xfrm>
          <a:prstGeom prst="rect">
            <a:avLst/>
          </a:prstGeom>
          <a:noFill/>
          <a:ln>
            <a:noFill/>
          </a:ln>
        </p:spPr>
        <p:txBody>
          <a:bodyPr spcFirstLastPara="1" wrap="square" lIns="68575" tIns="34275" rIns="68575" bIns="34275" anchor="t" anchorCtr="0">
            <a:noAutofit/>
          </a:bodyPr>
          <a:lstStyle/>
          <a:p>
            <a:pPr algn="r"/>
            <a:r>
              <a:rPr lang="en" sz="1400" b="1">
                <a:solidFill>
                  <a:srgbClr val="980000"/>
                </a:solidFill>
                <a:latin typeface="Arial"/>
                <a:ea typeface="Arial"/>
                <a:cs typeface="Arial"/>
                <a:sym typeface="Arial"/>
              </a:rPr>
              <a:t>Dark red </a:t>
            </a:r>
            <a:r>
              <a:rPr lang="en" sz="1400">
                <a:solidFill>
                  <a:srgbClr val="000000"/>
                </a:solidFill>
                <a:latin typeface="Arial"/>
                <a:ea typeface="Arial"/>
                <a:cs typeface="Arial"/>
                <a:sym typeface="Arial"/>
              </a:rPr>
              <a:t>= </a:t>
            </a:r>
            <a:endParaRPr lang="en-US"/>
          </a:p>
          <a:p>
            <a:pPr marL="0" marR="0" lvl="0" indent="0" algn="r">
              <a:spcBef>
                <a:spcPts val="0"/>
              </a:spcBef>
              <a:spcAft>
                <a:spcPts val="0"/>
              </a:spcAft>
              <a:buNone/>
            </a:pPr>
            <a:r>
              <a:rPr lang="en" sz="1400">
                <a:solidFill>
                  <a:srgbClr val="000000"/>
                </a:solidFill>
                <a:latin typeface="Arial"/>
                <a:ea typeface="Arial"/>
                <a:cs typeface="Arial"/>
                <a:sym typeface="Arial"/>
              </a:rPr>
              <a:t>High percentage of low-income population (relative to the nation</a:t>
            </a:r>
            <a:r>
              <a:rPr lang="en"/>
              <a:t> as a whole)</a:t>
            </a:r>
            <a:endParaRPr sz="1400">
              <a:solidFill>
                <a:schemeClr val="dk1"/>
              </a:solidFill>
              <a:latin typeface="Arial"/>
              <a:ea typeface="Arial"/>
              <a:cs typeface="Arial"/>
            </a:endParaRPr>
          </a:p>
          <a:p>
            <a:pPr marL="0" marR="0" lvl="0" indent="0" algn="r" rtl="0">
              <a:spcBef>
                <a:spcPts val="0"/>
              </a:spcBef>
              <a:spcAft>
                <a:spcPts val="0"/>
              </a:spcAft>
              <a:buNone/>
            </a:pPr>
            <a:br>
              <a:rPr lang="en" sz="1400">
                <a:latin typeface="Arial"/>
                <a:ea typeface="Arial"/>
                <a:cs typeface="Arial"/>
              </a:rPr>
            </a:br>
            <a:endParaRPr sz="1400">
              <a:solidFill>
                <a:schemeClr val="dk1"/>
              </a:solidFill>
              <a:latin typeface="Arial"/>
              <a:ea typeface="Arial"/>
              <a:cs typeface="Arial"/>
              <a:sym typeface="Arial"/>
            </a:endParaRPr>
          </a:p>
        </p:txBody>
      </p:sp>
      <p:sp>
        <p:nvSpPr>
          <p:cNvPr id="416" name="Google Shape;416;p57"/>
          <p:cNvSpPr/>
          <p:nvPr/>
        </p:nvSpPr>
        <p:spPr>
          <a:xfrm>
            <a:off x="6896692" y="3392896"/>
            <a:ext cx="1500300" cy="13158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1400" b="1">
                <a:solidFill>
                  <a:srgbClr val="B7B7B7"/>
                </a:solidFill>
                <a:latin typeface="Arial"/>
                <a:ea typeface="Arial"/>
                <a:cs typeface="Arial"/>
                <a:sym typeface="Arial"/>
              </a:rPr>
              <a:t>Light gray</a:t>
            </a:r>
            <a:r>
              <a:rPr lang="en" sz="1400">
                <a:solidFill>
                  <a:srgbClr val="000000"/>
                </a:solidFill>
                <a:latin typeface="Arial"/>
                <a:ea typeface="Arial"/>
                <a:cs typeface="Arial"/>
                <a:sym typeface="Arial"/>
              </a:rPr>
              <a:t> =</a:t>
            </a:r>
            <a:endParaRPr sz="1400">
              <a:solidFill>
                <a:schemeClr val="dk1"/>
              </a:solidFill>
              <a:latin typeface="Arial"/>
              <a:ea typeface="Arial"/>
              <a:cs typeface="Arial"/>
              <a:sym typeface="Arial"/>
            </a:endParaRPr>
          </a:p>
          <a:p>
            <a:pPr marL="0" marR="0" lvl="0" indent="0" algn="r" rtl="0">
              <a:spcBef>
                <a:spcPts val="0"/>
              </a:spcBef>
              <a:spcAft>
                <a:spcPts val="0"/>
              </a:spcAft>
              <a:buNone/>
            </a:pPr>
            <a:r>
              <a:rPr lang="en" sz="1400">
                <a:solidFill>
                  <a:srgbClr val="000000"/>
                </a:solidFill>
                <a:latin typeface="Arial"/>
                <a:ea typeface="Arial"/>
                <a:cs typeface="Arial"/>
                <a:sym typeface="Arial"/>
              </a:rPr>
              <a:t>Low percentage of low-income population (relative to the nation</a:t>
            </a:r>
            <a:r>
              <a:rPr lang="en"/>
              <a:t> as a whole)</a:t>
            </a:r>
            <a:endParaRPr sz="1400">
              <a:solidFill>
                <a:schemeClr val="dk1"/>
              </a:solidFill>
              <a:latin typeface="Arial"/>
              <a:ea typeface="Arial"/>
              <a:cs typeface="Arial"/>
              <a:sym typeface="Arial"/>
            </a:endParaRPr>
          </a:p>
          <a:p>
            <a:pPr marL="0" marR="0" lvl="0" indent="0" algn="r" rtl="0">
              <a:spcBef>
                <a:spcPts val="0"/>
              </a:spcBef>
              <a:spcAft>
                <a:spcPts val="0"/>
              </a:spcAft>
              <a:buNone/>
            </a:pPr>
            <a:br>
              <a:rPr lang="en" sz="1400">
                <a:solidFill>
                  <a:schemeClr val="dk1"/>
                </a:solidFill>
                <a:latin typeface="Arial"/>
                <a:ea typeface="Arial"/>
                <a:cs typeface="Arial"/>
                <a:sym typeface="Arial"/>
              </a:rPr>
            </a:br>
            <a:endParaRPr sz="1400">
              <a:solidFill>
                <a:schemeClr val="dk1"/>
              </a:solidFill>
              <a:latin typeface="Arial"/>
              <a:ea typeface="Arial"/>
              <a:cs typeface="Arial"/>
              <a:sym typeface="Arial"/>
            </a:endParaRPr>
          </a:p>
        </p:txBody>
      </p:sp>
      <p:pic>
        <p:nvPicPr>
          <p:cNvPr id="417" name="Google Shape;417;p57"/>
          <p:cNvPicPr preferRelativeResize="0"/>
          <p:nvPr/>
        </p:nvPicPr>
        <p:blipFill rotWithShape="1">
          <a:blip r:embed="rId4">
            <a:alphaModFix/>
          </a:blip>
          <a:srcRect l="7377" t="950" r="6741" b="14966"/>
          <a:stretch/>
        </p:blipFill>
        <p:spPr>
          <a:xfrm>
            <a:off x="326875" y="883925"/>
            <a:ext cx="3866299" cy="3943350"/>
          </a:xfrm>
          <a:prstGeom prst="rect">
            <a:avLst/>
          </a:prstGeom>
          <a:noFill/>
          <a:ln>
            <a:noFill/>
          </a:ln>
        </p:spPr>
      </p:pic>
      <p:sp>
        <p:nvSpPr>
          <p:cNvPr id="418" name="Google Shape;418;p57"/>
          <p:cNvSpPr txBox="1"/>
          <p:nvPr/>
        </p:nvSpPr>
        <p:spPr>
          <a:xfrm>
            <a:off x="760025" y="4827450"/>
            <a:ext cx="300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u="sng">
                <a:solidFill>
                  <a:schemeClr val="accent5"/>
                </a:solidFill>
                <a:hlinkClick r:id="rId5">
                  <a:extLst>
                    <a:ext uri="{A12FA001-AC4F-418D-AE19-62706E023703}">
                      <ahyp:hlinkClr xmlns:ahyp="http://schemas.microsoft.com/office/drawing/2018/hyperlinkcolor" val="tx"/>
                    </a:ext>
                  </a:extLst>
                </a:hlinkClick>
              </a:rPr>
              <a:t>EPA: Environmental Justice Mapper</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58"/>
          <p:cNvSpPr txBox="1">
            <a:spLocks noGrp="1"/>
          </p:cNvSpPr>
          <p:nvPr>
            <p:ph type="title"/>
          </p:nvPr>
        </p:nvSpPr>
        <p:spPr>
          <a:xfrm>
            <a:off x="628650" y="273844"/>
            <a:ext cx="7886700" cy="609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200"/>
              <a:buFont typeface="Arial Black"/>
              <a:buNone/>
            </a:pPr>
            <a:r>
              <a:rPr lang="en" sz="3200"/>
              <a:t>Environmental data </a:t>
            </a:r>
            <a:endParaRPr/>
          </a:p>
        </p:txBody>
      </p:sp>
      <p:pic>
        <p:nvPicPr>
          <p:cNvPr id="426" name="Google Shape;426;p58"/>
          <p:cNvPicPr preferRelativeResize="0"/>
          <p:nvPr/>
        </p:nvPicPr>
        <p:blipFill rotWithShape="1">
          <a:blip r:embed="rId3">
            <a:alphaModFix/>
          </a:blip>
          <a:srcRect/>
          <a:stretch/>
        </p:blipFill>
        <p:spPr>
          <a:xfrm>
            <a:off x="218068" y="760036"/>
            <a:ext cx="3814065" cy="4109620"/>
          </a:xfrm>
          <a:prstGeom prst="rect">
            <a:avLst/>
          </a:prstGeom>
          <a:noFill/>
          <a:ln>
            <a:noFill/>
          </a:ln>
        </p:spPr>
      </p:pic>
      <p:pic>
        <p:nvPicPr>
          <p:cNvPr id="427" name="Google Shape;427;p58"/>
          <p:cNvPicPr preferRelativeResize="0"/>
          <p:nvPr/>
        </p:nvPicPr>
        <p:blipFill rotWithShape="1">
          <a:blip r:embed="rId4">
            <a:alphaModFix/>
          </a:blip>
          <a:srcRect/>
          <a:stretch/>
        </p:blipFill>
        <p:spPr>
          <a:xfrm>
            <a:off x="4138515" y="1670273"/>
            <a:ext cx="1357313" cy="1928812"/>
          </a:xfrm>
          <a:prstGeom prst="rect">
            <a:avLst/>
          </a:prstGeom>
          <a:noFill/>
          <a:ln>
            <a:noFill/>
          </a:ln>
        </p:spPr>
      </p:pic>
      <p:sp>
        <p:nvSpPr>
          <p:cNvPr id="428" name="Google Shape;428;p58"/>
          <p:cNvSpPr/>
          <p:nvPr/>
        </p:nvSpPr>
        <p:spPr>
          <a:xfrm>
            <a:off x="6848672" y="2136000"/>
            <a:ext cx="226200" cy="1064700"/>
          </a:xfrm>
          <a:prstGeom prst="upArrow">
            <a:avLst>
              <a:gd name="adj1" fmla="val 50000"/>
              <a:gd name="adj2" fmla="val 50000"/>
            </a:avLst>
          </a:prstGeom>
          <a:solidFill>
            <a:srgbClr val="C00000"/>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29" name="Google Shape;429;p58"/>
          <p:cNvSpPr/>
          <p:nvPr/>
        </p:nvSpPr>
        <p:spPr>
          <a:xfrm>
            <a:off x="5977732" y="928490"/>
            <a:ext cx="1746300" cy="11079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1400" b="1">
                <a:solidFill>
                  <a:srgbClr val="980000"/>
                </a:solidFill>
                <a:latin typeface="Arial"/>
                <a:ea typeface="Arial"/>
                <a:cs typeface="Arial"/>
                <a:sym typeface="Arial"/>
              </a:rPr>
              <a:t>Dark red </a:t>
            </a:r>
            <a:r>
              <a:rPr lang="en" sz="1400">
                <a:solidFill>
                  <a:srgbClr val="000000"/>
                </a:solidFill>
                <a:latin typeface="Arial"/>
                <a:ea typeface="Arial"/>
                <a:cs typeface="Arial"/>
                <a:sym typeface="Arial"/>
              </a:rPr>
              <a:t>= Areas close to hazardous waste facilities (relative to the national a</a:t>
            </a:r>
            <a:r>
              <a:rPr lang="en"/>
              <a:t>verage)</a:t>
            </a:r>
            <a:endParaRPr sz="1400">
              <a:solidFill>
                <a:schemeClr val="dk1"/>
              </a:solidFill>
              <a:latin typeface="Arial"/>
              <a:ea typeface="Arial"/>
              <a:cs typeface="Arial"/>
              <a:sym typeface="Arial"/>
            </a:endParaRPr>
          </a:p>
          <a:p>
            <a:pPr marL="0" marR="0" lvl="0" indent="0" algn="r" rtl="0">
              <a:spcBef>
                <a:spcPts val="0"/>
              </a:spcBef>
              <a:spcAft>
                <a:spcPts val="0"/>
              </a:spcAft>
              <a:buNone/>
            </a:pPr>
            <a:br>
              <a:rPr lang="en" sz="1400">
                <a:solidFill>
                  <a:schemeClr val="dk1"/>
                </a:solidFill>
                <a:latin typeface="Arial"/>
                <a:ea typeface="Arial"/>
                <a:cs typeface="Arial"/>
                <a:sym typeface="Arial"/>
              </a:rPr>
            </a:br>
            <a:endParaRPr sz="1400">
              <a:solidFill>
                <a:schemeClr val="dk1"/>
              </a:solidFill>
              <a:latin typeface="Arial"/>
              <a:ea typeface="Arial"/>
              <a:cs typeface="Arial"/>
              <a:sym typeface="Arial"/>
            </a:endParaRPr>
          </a:p>
        </p:txBody>
      </p:sp>
      <p:sp>
        <p:nvSpPr>
          <p:cNvPr id="430" name="Google Shape;430;p58"/>
          <p:cNvSpPr/>
          <p:nvPr/>
        </p:nvSpPr>
        <p:spPr>
          <a:xfrm>
            <a:off x="6016600" y="3316255"/>
            <a:ext cx="1668600" cy="13158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1400" b="1">
                <a:solidFill>
                  <a:srgbClr val="B7B7B7"/>
                </a:solidFill>
                <a:latin typeface="Arial"/>
                <a:ea typeface="Arial"/>
                <a:cs typeface="Arial"/>
                <a:sym typeface="Arial"/>
              </a:rPr>
              <a:t>Light gray</a:t>
            </a:r>
            <a:r>
              <a:rPr lang="en" sz="1400">
                <a:solidFill>
                  <a:srgbClr val="000000"/>
                </a:solidFill>
                <a:latin typeface="Arial"/>
                <a:ea typeface="Arial"/>
                <a:cs typeface="Arial"/>
                <a:sym typeface="Arial"/>
              </a:rPr>
              <a:t> =</a:t>
            </a:r>
            <a:endParaRPr sz="1400">
              <a:solidFill>
                <a:schemeClr val="dk1"/>
              </a:solidFill>
              <a:latin typeface="Arial"/>
              <a:ea typeface="Arial"/>
              <a:cs typeface="Arial"/>
              <a:sym typeface="Arial"/>
            </a:endParaRPr>
          </a:p>
          <a:p>
            <a:pPr marL="0" marR="0" lvl="0" indent="0" algn="r" rtl="0">
              <a:spcBef>
                <a:spcPts val="0"/>
              </a:spcBef>
              <a:spcAft>
                <a:spcPts val="0"/>
              </a:spcAft>
              <a:buNone/>
            </a:pPr>
            <a:r>
              <a:rPr lang="en" sz="1400">
                <a:solidFill>
                  <a:srgbClr val="000000"/>
                </a:solidFill>
                <a:latin typeface="Arial"/>
                <a:ea typeface="Arial"/>
                <a:cs typeface="Arial"/>
                <a:sym typeface="Arial"/>
              </a:rPr>
              <a:t>Areas far away from hazardous waste facilities (relative to the national average)</a:t>
            </a:r>
            <a:endParaRPr sz="1400">
              <a:solidFill>
                <a:schemeClr val="dk1"/>
              </a:solidFill>
              <a:latin typeface="Arial"/>
              <a:ea typeface="Arial"/>
              <a:cs typeface="Arial"/>
              <a:sym typeface="Arial"/>
            </a:endParaRPr>
          </a:p>
          <a:p>
            <a:pPr marL="0" marR="0" lvl="0" indent="0" algn="r" rtl="0">
              <a:spcBef>
                <a:spcPts val="0"/>
              </a:spcBef>
              <a:spcAft>
                <a:spcPts val="0"/>
              </a:spcAft>
              <a:buNone/>
            </a:pPr>
            <a:br>
              <a:rPr lang="en" sz="1400">
                <a:solidFill>
                  <a:schemeClr val="dk1"/>
                </a:solidFill>
                <a:latin typeface="Arial"/>
                <a:ea typeface="Arial"/>
                <a:cs typeface="Arial"/>
                <a:sym typeface="Arial"/>
              </a:rPr>
            </a:br>
            <a:endParaRPr sz="1400">
              <a:solidFill>
                <a:schemeClr val="dk1"/>
              </a:solidFill>
              <a:latin typeface="Arial"/>
              <a:ea typeface="Arial"/>
              <a:cs typeface="Arial"/>
              <a:sym typeface="Arial"/>
            </a:endParaRPr>
          </a:p>
        </p:txBody>
      </p:sp>
      <p:sp>
        <p:nvSpPr>
          <p:cNvPr id="431" name="Google Shape;431;p58"/>
          <p:cNvSpPr txBox="1"/>
          <p:nvPr/>
        </p:nvSpPr>
        <p:spPr>
          <a:xfrm>
            <a:off x="675825" y="4789500"/>
            <a:ext cx="300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u="sng">
                <a:solidFill>
                  <a:schemeClr val="accent5"/>
                </a:solidFill>
                <a:hlinkClick r:id="rId5">
                  <a:extLst>
                    <a:ext uri="{A12FA001-AC4F-418D-AE19-62706E023703}">
                      <ahyp:hlinkClr xmlns:ahyp="http://schemas.microsoft.com/office/drawing/2018/hyperlinkcolor" val="tx"/>
                    </a:ext>
                  </a:extLst>
                </a:hlinkClick>
              </a:rPr>
              <a:t>EPA: Environmental Justice Mapper</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7C5ED8F8-8537-3086-0E9F-1F31D5A85ABE}"/>
              </a:ext>
            </a:extLst>
          </p:cNvPr>
          <p:cNvGrpSpPr/>
          <p:nvPr/>
        </p:nvGrpSpPr>
        <p:grpSpPr>
          <a:xfrm>
            <a:off x="264398" y="1125576"/>
            <a:ext cx="8473470" cy="4016251"/>
            <a:chOff x="121523" y="853653"/>
            <a:chExt cx="8473470" cy="4016251"/>
          </a:xfrm>
        </p:grpSpPr>
        <p:pic>
          <p:nvPicPr>
            <p:cNvPr id="5" name="Google Shape;398;p56" descr="A map of a city&#10;&#10;Description automatically generated">
              <a:extLst>
                <a:ext uri="{FF2B5EF4-FFF2-40B4-BE49-F238E27FC236}">
                  <a16:creationId xmlns:a16="http://schemas.microsoft.com/office/drawing/2014/main" id="{94E2F85B-EC28-7602-266D-AE893C7A9061}"/>
                </a:ext>
              </a:extLst>
            </p:cNvPr>
            <p:cNvPicPr preferRelativeResize="0"/>
            <p:nvPr/>
          </p:nvPicPr>
          <p:blipFill rotWithShape="1">
            <a:blip r:embed="rId2">
              <a:alphaModFix/>
            </a:blip>
            <a:srcRect/>
            <a:stretch/>
          </p:blipFill>
          <p:spPr>
            <a:xfrm>
              <a:off x="185233" y="1160452"/>
              <a:ext cx="2665541" cy="2740435"/>
            </a:xfrm>
            <a:prstGeom prst="rect">
              <a:avLst/>
            </a:prstGeom>
            <a:noFill/>
            <a:ln>
              <a:noFill/>
            </a:ln>
          </p:spPr>
        </p:pic>
        <p:pic>
          <p:nvPicPr>
            <p:cNvPr id="7" name="Google Shape;417;p57" descr="A map of miami with red and yellow squares&#10;&#10;Description automatically generated">
              <a:extLst>
                <a:ext uri="{FF2B5EF4-FFF2-40B4-BE49-F238E27FC236}">
                  <a16:creationId xmlns:a16="http://schemas.microsoft.com/office/drawing/2014/main" id="{AD22D5E7-83FD-19C4-7F7E-A9BD7E08BCA8}"/>
                </a:ext>
              </a:extLst>
            </p:cNvPr>
            <p:cNvPicPr preferRelativeResize="0"/>
            <p:nvPr/>
          </p:nvPicPr>
          <p:blipFill rotWithShape="1">
            <a:blip r:embed="rId3">
              <a:alphaModFix/>
            </a:blip>
            <a:srcRect l="7377" t="950" r="6741" b="14966"/>
            <a:stretch/>
          </p:blipFill>
          <p:spPr>
            <a:xfrm>
              <a:off x="3013848" y="1160456"/>
              <a:ext cx="2718691" cy="2740436"/>
            </a:xfrm>
            <a:prstGeom prst="rect">
              <a:avLst/>
            </a:prstGeom>
            <a:noFill/>
            <a:ln>
              <a:noFill/>
            </a:ln>
          </p:spPr>
        </p:pic>
        <p:pic>
          <p:nvPicPr>
            <p:cNvPr id="9" name="Google Shape;426;p58" descr="A map of a city&#10;&#10;Description automatically generated">
              <a:extLst>
                <a:ext uri="{FF2B5EF4-FFF2-40B4-BE49-F238E27FC236}">
                  <a16:creationId xmlns:a16="http://schemas.microsoft.com/office/drawing/2014/main" id="{9F84F58F-1EC0-655C-0D03-EC5A2DB02F5E}"/>
                </a:ext>
              </a:extLst>
            </p:cNvPr>
            <p:cNvPicPr preferRelativeResize="0"/>
            <p:nvPr/>
          </p:nvPicPr>
          <p:blipFill rotWithShape="1">
            <a:blip r:embed="rId4">
              <a:alphaModFix/>
            </a:blip>
            <a:srcRect/>
            <a:stretch/>
          </p:blipFill>
          <p:spPr>
            <a:xfrm>
              <a:off x="5992983" y="1161007"/>
              <a:ext cx="2588106" cy="2736177"/>
            </a:xfrm>
            <a:prstGeom prst="rect">
              <a:avLst/>
            </a:prstGeom>
            <a:noFill/>
            <a:ln>
              <a:noFill/>
            </a:ln>
          </p:spPr>
        </p:pic>
        <p:sp>
          <p:nvSpPr>
            <p:cNvPr id="11" name="Arrow: Right 10">
              <a:extLst>
                <a:ext uri="{FF2B5EF4-FFF2-40B4-BE49-F238E27FC236}">
                  <a16:creationId xmlns:a16="http://schemas.microsoft.com/office/drawing/2014/main" id="{F1149EE4-B051-51D7-98B0-DAE09EA22D56}"/>
                </a:ext>
              </a:extLst>
            </p:cNvPr>
            <p:cNvSpPr/>
            <p:nvPr/>
          </p:nvSpPr>
          <p:spPr>
            <a:xfrm>
              <a:off x="1515768" y="3950268"/>
              <a:ext cx="1336572" cy="239660"/>
            </a:xfrm>
            <a:prstGeom prst="rightArrow">
              <a:avLst/>
            </a:prstGeom>
            <a:solidFill>
              <a:srgbClr val="947AA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13879F9D-FF8E-3371-B99B-A37B4E7E34D9}"/>
                </a:ext>
              </a:extLst>
            </p:cNvPr>
            <p:cNvSpPr/>
            <p:nvPr/>
          </p:nvSpPr>
          <p:spPr>
            <a:xfrm rot="10800000">
              <a:off x="179195" y="3950268"/>
              <a:ext cx="1336572" cy="239660"/>
            </a:xfrm>
            <a:prstGeom prst="rightArrow">
              <a:avLst/>
            </a:prstGeom>
            <a:solidFill>
              <a:srgbClr val="C0EDF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1A98FE6-F101-1BDE-791A-32C9726DA486}"/>
                </a:ext>
              </a:extLst>
            </p:cNvPr>
            <p:cNvSpPr txBox="1"/>
            <p:nvPr/>
          </p:nvSpPr>
          <p:spPr>
            <a:xfrm>
              <a:off x="1923590" y="4131239"/>
              <a:ext cx="92803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solidFill>
                    <a:srgbClr val="947AA6"/>
                  </a:solidFill>
                </a:rPr>
                <a:t>Deeper Water</a:t>
              </a:r>
            </a:p>
          </p:txBody>
        </p:sp>
        <p:sp>
          <p:nvSpPr>
            <p:cNvPr id="15" name="TextBox 12">
              <a:extLst>
                <a:ext uri="{FF2B5EF4-FFF2-40B4-BE49-F238E27FC236}">
                  <a16:creationId xmlns:a16="http://schemas.microsoft.com/office/drawing/2014/main" id="{E1A98FE6-F101-1BDE-791A-32C9726DA486}"/>
                </a:ext>
              </a:extLst>
            </p:cNvPr>
            <p:cNvSpPr txBox="1"/>
            <p:nvPr/>
          </p:nvSpPr>
          <p:spPr>
            <a:xfrm>
              <a:off x="1923590" y="4131239"/>
              <a:ext cx="928032" cy="5232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a:solidFill>
                    <a:srgbClr val="947AA6"/>
                  </a:solidFill>
                </a:rPr>
                <a:t>Deeper Water</a:t>
              </a:r>
            </a:p>
          </p:txBody>
        </p:sp>
        <p:sp>
          <p:nvSpPr>
            <p:cNvPr id="16" name="TextBox 12">
              <a:extLst>
                <a:ext uri="{FF2B5EF4-FFF2-40B4-BE49-F238E27FC236}">
                  <a16:creationId xmlns:a16="http://schemas.microsoft.com/office/drawing/2014/main" id="{E1A98FE6-F101-1BDE-791A-32C9726DA486}"/>
                </a:ext>
              </a:extLst>
            </p:cNvPr>
            <p:cNvSpPr txBox="1"/>
            <p:nvPr/>
          </p:nvSpPr>
          <p:spPr>
            <a:xfrm>
              <a:off x="121523" y="4131239"/>
              <a:ext cx="1038644" cy="5232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solidFill>
                    <a:schemeClr val="accent5">
                      <a:lumMod val="60000"/>
                      <a:lumOff val="40000"/>
                    </a:schemeClr>
                  </a:solidFill>
                </a:rPr>
                <a:t>Shallower Water</a:t>
              </a:r>
            </a:p>
          </p:txBody>
        </p:sp>
        <p:sp>
          <p:nvSpPr>
            <p:cNvPr id="17" name="TextBox 16">
              <a:extLst>
                <a:ext uri="{FF2B5EF4-FFF2-40B4-BE49-F238E27FC236}">
                  <a16:creationId xmlns:a16="http://schemas.microsoft.com/office/drawing/2014/main" id="{F3DE7142-3CAE-F10E-6223-A73F572147C8}"/>
                </a:ext>
              </a:extLst>
            </p:cNvPr>
            <p:cNvSpPr txBox="1"/>
            <p:nvPr/>
          </p:nvSpPr>
          <p:spPr>
            <a:xfrm>
              <a:off x="760591" y="853655"/>
              <a:ext cx="1625366"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100-year flood</a:t>
              </a:r>
              <a:endParaRPr lang="en-US"/>
            </a:p>
          </p:txBody>
        </p:sp>
        <p:sp>
          <p:nvSpPr>
            <p:cNvPr id="19" name="TextBox 18">
              <a:extLst>
                <a:ext uri="{FF2B5EF4-FFF2-40B4-BE49-F238E27FC236}">
                  <a16:creationId xmlns:a16="http://schemas.microsoft.com/office/drawing/2014/main" id="{05998D0A-7198-32BA-E9C0-66E924E92793}"/>
                </a:ext>
              </a:extLst>
            </p:cNvPr>
            <p:cNvSpPr txBox="1"/>
            <p:nvPr/>
          </p:nvSpPr>
          <p:spPr>
            <a:xfrm>
              <a:off x="3221728" y="895134"/>
              <a:ext cx="230286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Low-income population</a:t>
              </a:r>
              <a:endParaRPr lang="en-US"/>
            </a:p>
          </p:txBody>
        </p:sp>
        <p:sp>
          <p:nvSpPr>
            <p:cNvPr id="20" name="Arrow: Right 19">
              <a:extLst>
                <a:ext uri="{FF2B5EF4-FFF2-40B4-BE49-F238E27FC236}">
                  <a16:creationId xmlns:a16="http://schemas.microsoft.com/office/drawing/2014/main" id="{0E43AA48-83C5-893C-03D0-12F73E6FE980}"/>
                </a:ext>
              </a:extLst>
            </p:cNvPr>
            <p:cNvSpPr/>
            <p:nvPr/>
          </p:nvSpPr>
          <p:spPr>
            <a:xfrm>
              <a:off x="4350224" y="3931833"/>
              <a:ext cx="1336572" cy="239660"/>
            </a:xfrm>
            <a:prstGeom prst="rightArrow">
              <a:avLst/>
            </a:prstGeom>
            <a:solidFill>
              <a:srgbClr val="C675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0F37C856-141F-455D-2AF6-395098638C3C}"/>
                </a:ext>
              </a:extLst>
            </p:cNvPr>
            <p:cNvSpPr/>
            <p:nvPr/>
          </p:nvSpPr>
          <p:spPr>
            <a:xfrm rot="10800000">
              <a:off x="3013650" y="3931833"/>
              <a:ext cx="1336572" cy="239660"/>
            </a:xfrm>
            <a:prstGeom prst="rightArrow">
              <a:avLst/>
            </a:prstGeom>
            <a:solidFill>
              <a:srgbClr val="E5E6D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2">
              <a:extLst>
                <a:ext uri="{FF2B5EF4-FFF2-40B4-BE49-F238E27FC236}">
                  <a16:creationId xmlns:a16="http://schemas.microsoft.com/office/drawing/2014/main" id="{B1F0BF2D-D5EE-BE3C-0583-8654A055FAB8}"/>
                </a:ext>
              </a:extLst>
            </p:cNvPr>
            <p:cNvSpPr txBox="1"/>
            <p:nvPr/>
          </p:nvSpPr>
          <p:spPr>
            <a:xfrm>
              <a:off x="4569083" y="4131239"/>
              <a:ext cx="1116995" cy="73866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a:solidFill>
                    <a:srgbClr val="C67562"/>
                  </a:solidFill>
                </a:rPr>
                <a:t>More low-income population</a:t>
              </a:r>
            </a:p>
          </p:txBody>
        </p:sp>
        <p:sp>
          <p:nvSpPr>
            <p:cNvPr id="23" name="TextBox 12">
              <a:extLst>
                <a:ext uri="{FF2B5EF4-FFF2-40B4-BE49-F238E27FC236}">
                  <a16:creationId xmlns:a16="http://schemas.microsoft.com/office/drawing/2014/main" id="{88FF4B0C-B7B8-3F22-289F-106A7E2CA9CE}"/>
                </a:ext>
              </a:extLst>
            </p:cNvPr>
            <p:cNvSpPr txBox="1"/>
            <p:nvPr/>
          </p:nvSpPr>
          <p:spPr>
            <a:xfrm>
              <a:off x="2955979" y="4112804"/>
              <a:ext cx="1038644" cy="73866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solidFill>
                    <a:srgbClr val="B4B5AC"/>
                  </a:solidFill>
                </a:rPr>
                <a:t>Less low-income population</a:t>
              </a:r>
            </a:p>
          </p:txBody>
        </p:sp>
        <p:sp>
          <p:nvSpPr>
            <p:cNvPr id="32" name="TextBox 31">
              <a:extLst>
                <a:ext uri="{FF2B5EF4-FFF2-40B4-BE49-F238E27FC236}">
                  <a16:creationId xmlns:a16="http://schemas.microsoft.com/office/drawing/2014/main" id="{79BE5F65-FBB7-4913-9203-EAFE37FBEF2B}"/>
                </a:ext>
              </a:extLst>
            </p:cNvPr>
            <p:cNvSpPr txBox="1"/>
            <p:nvPr/>
          </p:nvSpPr>
          <p:spPr>
            <a:xfrm>
              <a:off x="5991660" y="853653"/>
              <a:ext cx="258861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Hazardous Waste Proximity</a:t>
              </a:r>
              <a:endParaRPr lang="en-US"/>
            </a:p>
          </p:txBody>
        </p:sp>
        <p:sp>
          <p:nvSpPr>
            <p:cNvPr id="33" name="Arrow: Right 32">
              <a:extLst>
                <a:ext uri="{FF2B5EF4-FFF2-40B4-BE49-F238E27FC236}">
                  <a16:creationId xmlns:a16="http://schemas.microsoft.com/office/drawing/2014/main" id="{15B24BC0-1EBF-E8D4-B7B3-8E422C5A089E}"/>
                </a:ext>
              </a:extLst>
            </p:cNvPr>
            <p:cNvSpPr/>
            <p:nvPr/>
          </p:nvSpPr>
          <p:spPr>
            <a:xfrm>
              <a:off x="7258421" y="3936441"/>
              <a:ext cx="1336572" cy="239660"/>
            </a:xfrm>
            <a:prstGeom prst="rightArrow">
              <a:avLst/>
            </a:prstGeom>
            <a:solidFill>
              <a:srgbClr val="C675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5D25244F-E339-85C7-CEE4-6E37DBDD643E}"/>
                </a:ext>
              </a:extLst>
            </p:cNvPr>
            <p:cNvSpPr/>
            <p:nvPr/>
          </p:nvSpPr>
          <p:spPr>
            <a:xfrm rot="10800000">
              <a:off x="5921847" y="3936441"/>
              <a:ext cx="1336572" cy="239660"/>
            </a:xfrm>
            <a:prstGeom prst="rightArrow">
              <a:avLst/>
            </a:prstGeom>
            <a:solidFill>
              <a:srgbClr val="E5E6D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12">
              <a:extLst>
                <a:ext uri="{FF2B5EF4-FFF2-40B4-BE49-F238E27FC236}">
                  <a16:creationId xmlns:a16="http://schemas.microsoft.com/office/drawing/2014/main" id="{062E1F1E-3437-B074-3300-A69B8AF529A5}"/>
                </a:ext>
              </a:extLst>
            </p:cNvPr>
            <p:cNvSpPr txBox="1"/>
            <p:nvPr/>
          </p:nvSpPr>
          <p:spPr>
            <a:xfrm>
              <a:off x="7339014" y="4131240"/>
              <a:ext cx="1255261" cy="73866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a:solidFill>
                    <a:srgbClr val="C67562"/>
                  </a:solidFill>
                </a:rPr>
                <a:t>Closer to hazardous waste</a:t>
              </a:r>
            </a:p>
          </p:txBody>
        </p:sp>
        <p:sp>
          <p:nvSpPr>
            <p:cNvPr id="36" name="TextBox 12">
              <a:extLst>
                <a:ext uri="{FF2B5EF4-FFF2-40B4-BE49-F238E27FC236}">
                  <a16:creationId xmlns:a16="http://schemas.microsoft.com/office/drawing/2014/main" id="{957B1ABB-4EF0-D555-1E5C-622674A70E00}"/>
                </a:ext>
              </a:extLst>
            </p:cNvPr>
            <p:cNvSpPr txBox="1"/>
            <p:nvPr/>
          </p:nvSpPr>
          <p:spPr>
            <a:xfrm>
              <a:off x="5864176" y="4112804"/>
              <a:ext cx="1352047" cy="73866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solidFill>
                    <a:srgbClr val="B4B5AC"/>
                  </a:solidFill>
                </a:rPr>
                <a:t>Further from hazardous waste</a:t>
              </a:r>
            </a:p>
          </p:txBody>
        </p:sp>
      </p:grpSp>
      <p:sp>
        <p:nvSpPr>
          <p:cNvPr id="38" name="Rectangle 37">
            <a:extLst>
              <a:ext uri="{FF2B5EF4-FFF2-40B4-BE49-F238E27FC236}">
                <a16:creationId xmlns:a16="http://schemas.microsoft.com/office/drawing/2014/main" id="{78931DD2-C812-3D0C-816E-BCB2AFDFD88E}"/>
              </a:ext>
            </a:extLst>
          </p:cNvPr>
          <p:cNvSpPr/>
          <p:nvPr/>
        </p:nvSpPr>
        <p:spPr>
          <a:xfrm>
            <a:off x="316193" y="121818"/>
            <a:ext cx="8420406" cy="958644"/>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Arial"/>
              </a:rPr>
              <a:t>What is the spatial relationship between flooding and low-income population? </a:t>
            </a:r>
            <a:endParaRPr lang="en-US"/>
          </a:p>
          <a:p>
            <a:pPr algn="ctr"/>
            <a:r>
              <a:rPr lang="en-US">
                <a:cs typeface="Arial"/>
              </a:rPr>
              <a:t>Where might be the highest risk for flooding-driven cascading hazards? </a:t>
            </a:r>
            <a:endParaRPr lang="en-US"/>
          </a:p>
        </p:txBody>
      </p:sp>
    </p:spTree>
    <p:extLst>
      <p:ext uri="{BB962C8B-B14F-4D97-AF65-F5344CB8AC3E}">
        <p14:creationId xmlns:p14="http://schemas.microsoft.com/office/powerpoint/2010/main" val="3648107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8D003-9D1E-7572-03C9-598EE628784E}"/>
              </a:ext>
            </a:extLst>
          </p:cNvPr>
          <p:cNvSpPr>
            <a:spLocks noGrp="1"/>
          </p:cNvSpPr>
          <p:nvPr>
            <p:ph type="title"/>
          </p:nvPr>
        </p:nvSpPr>
        <p:spPr/>
        <p:txBody>
          <a:bodyPr>
            <a:normAutofit fontScale="90000"/>
          </a:bodyPr>
          <a:lstStyle/>
          <a:p>
            <a:r>
              <a:rPr lang="en-US"/>
              <a:t>Bonus unused slides w/ a few more examples of hazard vs risk</a:t>
            </a:r>
          </a:p>
        </p:txBody>
      </p:sp>
      <p:sp>
        <p:nvSpPr>
          <p:cNvPr id="3" name="TextBox 2">
            <a:extLst>
              <a:ext uri="{FF2B5EF4-FFF2-40B4-BE49-F238E27FC236}">
                <a16:creationId xmlns:a16="http://schemas.microsoft.com/office/drawing/2014/main" id="{84AF0F57-4654-CEFA-049E-2D4108C088E9}"/>
              </a:ext>
            </a:extLst>
          </p:cNvPr>
          <p:cNvSpPr txBox="1"/>
          <p:nvPr/>
        </p:nvSpPr>
        <p:spPr>
          <a:xfrm>
            <a:off x="0" y="4836583"/>
            <a:ext cx="634470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All block model images in the following slides were generated by Dr. Dolan</a:t>
            </a:r>
          </a:p>
        </p:txBody>
      </p:sp>
    </p:spTree>
    <p:extLst>
      <p:ext uri="{BB962C8B-B14F-4D97-AF65-F5344CB8AC3E}">
        <p14:creationId xmlns:p14="http://schemas.microsoft.com/office/powerpoint/2010/main" val="30631008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60"/>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47</a:t>
            </a:fld>
            <a:endParaRPr/>
          </a:p>
        </p:txBody>
      </p:sp>
      <p:sp>
        <p:nvSpPr>
          <p:cNvPr id="444" name="Google Shape;444;p60"/>
          <p:cNvSpPr txBox="1"/>
          <p:nvPr/>
        </p:nvSpPr>
        <p:spPr>
          <a:xfrm>
            <a:off x="482949" y="2793275"/>
            <a:ext cx="8000400" cy="1731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chemeClr val="accent1"/>
                </a:solidFill>
                <a:latin typeface="Cambria"/>
                <a:ea typeface="Cambria"/>
                <a:cs typeface="Cambria"/>
                <a:sym typeface="Cambria"/>
              </a:rPr>
              <a:t>What is the </a:t>
            </a:r>
            <a:r>
              <a:rPr lang="en" sz="1800" b="1">
                <a:solidFill>
                  <a:schemeClr val="accent1"/>
                </a:solidFill>
                <a:latin typeface="Cambria"/>
                <a:ea typeface="Cambria"/>
                <a:cs typeface="Cambria"/>
                <a:sym typeface="Cambria"/>
              </a:rPr>
              <a:t>hazard</a:t>
            </a:r>
            <a:r>
              <a:rPr lang="en" sz="1800">
                <a:solidFill>
                  <a:schemeClr val="accent1"/>
                </a:solidFill>
                <a:latin typeface="Cambria"/>
                <a:ea typeface="Cambria"/>
                <a:cs typeface="Cambria"/>
                <a:sym typeface="Cambria"/>
              </a:rPr>
              <a:t> in this situation? Is it the same on both sides of the river?</a:t>
            </a:r>
            <a:endParaRPr sz="1800" i="1">
              <a:solidFill>
                <a:schemeClr val="accent1"/>
              </a:solidFill>
              <a:latin typeface="Cambria"/>
              <a:ea typeface="Cambria"/>
              <a:cs typeface="Cambria"/>
              <a:sym typeface="Cambria"/>
            </a:endParaRPr>
          </a:p>
          <a:p>
            <a:pPr marL="0" marR="0" lvl="0" indent="0" algn="l" rtl="0">
              <a:spcBef>
                <a:spcPts val="0"/>
              </a:spcBef>
              <a:spcAft>
                <a:spcPts val="0"/>
              </a:spcAft>
              <a:buNone/>
            </a:pPr>
            <a:r>
              <a:rPr lang="en" sz="1800" i="1">
                <a:solidFill>
                  <a:schemeClr val="accent1"/>
                </a:solidFill>
                <a:latin typeface="Cambria"/>
                <a:ea typeface="Cambria"/>
                <a:cs typeface="Cambria"/>
                <a:sym typeface="Cambria"/>
              </a:rPr>
              <a:t>	</a:t>
            </a:r>
            <a:endParaRPr sz="1100">
              <a:solidFill>
                <a:schemeClr val="accent1"/>
              </a:solidFill>
              <a:latin typeface="Cambria"/>
              <a:ea typeface="Cambria"/>
              <a:cs typeface="Cambria"/>
            </a:endParaRPr>
          </a:p>
          <a:p>
            <a:r>
              <a:rPr lang="en" sz="1800">
                <a:solidFill>
                  <a:schemeClr val="accent1"/>
                </a:solidFill>
                <a:latin typeface="Cambria"/>
                <a:ea typeface="Cambria"/>
                <a:cs typeface="Cambria"/>
                <a:sym typeface="Cambria"/>
              </a:rPr>
              <a:t>Which side of the river has higher </a:t>
            </a:r>
            <a:r>
              <a:rPr lang="en" sz="1800" b="1">
                <a:solidFill>
                  <a:schemeClr val="accent1"/>
                </a:solidFill>
                <a:latin typeface="Cambria"/>
                <a:ea typeface="Cambria"/>
                <a:cs typeface="Cambria"/>
                <a:sym typeface="Cambria"/>
              </a:rPr>
              <a:t>risk?</a:t>
            </a:r>
            <a:endParaRPr lang="en" sz="1800">
              <a:solidFill>
                <a:schemeClr val="accent1"/>
              </a:solidFill>
              <a:latin typeface="Cambria"/>
              <a:ea typeface="Cambria"/>
              <a:cs typeface="Cambria"/>
            </a:endParaRPr>
          </a:p>
          <a:p>
            <a:pPr marL="0" marR="0" lvl="0" indent="0" algn="l" rtl="0">
              <a:spcBef>
                <a:spcPts val="0"/>
              </a:spcBef>
              <a:spcAft>
                <a:spcPts val="0"/>
              </a:spcAft>
              <a:buNone/>
            </a:pPr>
            <a:r>
              <a:rPr lang="en" sz="1800" i="1">
                <a:solidFill>
                  <a:schemeClr val="accent1"/>
                </a:solidFill>
                <a:latin typeface="Cambria"/>
                <a:ea typeface="Cambria"/>
                <a:cs typeface="Cambria"/>
                <a:sym typeface="Cambria"/>
              </a:rPr>
              <a:t>	</a:t>
            </a:r>
            <a:endParaRPr lang="en" sz="1800" i="1">
              <a:solidFill>
                <a:schemeClr val="accent1"/>
              </a:solidFill>
              <a:latin typeface="Cambria"/>
              <a:ea typeface="Cambria"/>
              <a:cs typeface="Cambria"/>
            </a:endParaRPr>
          </a:p>
        </p:txBody>
      </p:sp>
      <p:pic>
        <p:nvPicPr>
          <p:cNvPr id="445" name="Google Shape;445;p60"/>
          <p:cNvPicPr preferRelativeResize="0"/>
          <p:nvPr/>
        </p:nvPicPr>
        <p:blipFill rotWithShape="1">
          <a:blip r:embed="rId3">
            <a:alphaModFix/>
          </a:blip>
          <a:srcRect b="71250"/>
          <a:stretch/>
        </p:blipFill>
        <p:spPr>
          <a:xfrm>
            <a:off x="1358900" y="406400"/>
            <a:ext cx="6491502" cy="197837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61"/>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48</a:t>
            </a:fld>
            <a:endParaRPr/>
          </a:p>
        </p:txBody>
      </p:sp>
      <p:pic>
        <p:nvPicPr>
          <p:cNvPr id="452" name="Google Shape;452;p61" descr="Diagram&#10;&#10;Description automatically generated"/>
          <p:cNvPicPr preferRelativeResize="0"/>
          <p:nvPr/>
        </p:nvPicPr>
        <p:blipFill rotWithShape="1">
          <a:blip r:embed="rId3">
            <a:alphaModFix/>
          </a:blip>
          <a:srcRect b="70128"/>
          <a:stretch/>
        </p:blipFill>
        <p:spPr>
          <a:xfrm>
            <a:off x="1127791" y="438908"/>
            <a:ext cx="6735656" cy="2132846"/>
          </a:xfrm>
          <a:prstGeom prst="rect">
            <a:avLst/>
          </a:prstGeom>
          <a:noFill/>
          <a:ln>
            <a:noFill/>
          </a:ln>
        </p:spPr>
      </p:pic>
      <p:sp>
        <p:nvSpPr>
          <p:cNvPr id="453" name="Google Shape;453;p61"/>
          <p:cNvSpPr txBox="1"/>
          <p:nvPr/>
        </p:nvSpPr>
        <p:spPr>
          <a:xfrm>
            <a:off x="482949" y="2793275"/>
            <a:ext cx="8000400" cy="1731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chemeClr val="accent1"/>
                </a:solidFill>
                <a:latin typeface="Cambria"/>
                <a:ea typeface="Cambria"/>
                <a:cs typeface="Cambria"/>
                <a:sym typeface="Cambria"/>
              </a:rPr>
              <a:t>What is the </a:t>
            </a:r>
            <a:r>
              <a:rPr lang="en" sz="1800" b="1">
                <a:solidFill>
                  <a:schemeClr val="accent1"/>
                </a:solidFill>
                <a:latin typeface="Cambria"/>
                <a:ea typeface="Cambria"/>
                <a:cs typeface="Cambria"/>
                <a:sym typeface="Cambria"/>
              </a:rPr>
              <a:t>hazard</a:t>
            </a:r>
            <a:r>
              <a:rPr lang="en" sz="1800">
                <a:solidFill>
                  <a:schemeClr val="accent1"/>
                </a:solidFill>
                <a:latin typeface="Cambria"/>
                <a:ea typeface="Cambria"/>
                <a:cs typeface="Cambria"/>
                <a:sym typeface="Cambria"/>
              </a:rPr>
              <a:t> in this situation? Is it the same on both sides of the river?</a:t>
            </a:r>
            <a:endParaRPr sz="1800" i="1">
              <a:solidFill>
                <a:schemeClr val="accent1"/>
              </a:solidFill>
              <a:latin typeface="Cambria"/>
              <a:ea typeface="Cambria"/>
              <a:cs typeface="Cambria"/>
              <a:sym typeface="Cambria"/>
            </a:endParaRPr>
          </a:p>
          <a:p>
            <a:pPr marL="0" marR="0" lvl="0" indent="0" algn="l" rtl="0">
              <a:spcBef>
                <a:spcPts val="0"/>
              </a:spcBef>
              <a:spcAft>
                <a:spcPts val="0"/>
              </a:spcAft>
              <a:buNone/>
            </a:pPr>
            <a:r>
              <a:rPr lang="en" sz="1800" i="1">
                <a:solidFill>
                  <a:schemeClr val="accent1"/>
                </a:solidFill>
                <a:latin typeface="Cambria"/>
                <a:ea typeface="Cambria"/>
                <a:cs typeface="Cambria"/>
                <a:sym typeface="Cambria"/>
              </a:rPr>
              <a:t>	The flood water – extent, height, duration, same on both sides</a:t>
            </a:r>
            <a:endParaRPr sz="1100">
              <a:solidFill>
                <a:schemeClr val="accent1"/>
              </a:solidFill>
              <a:latin typeface="Cambria"/>
              <a:ea typeface="Cambria"/>
              <a:cs typeface="Cambria"/>
              <a:sym typeface="Cambria"/>
            </a:endParaRPr>
          </a:p>
          <a:p>
            <a:pPr marL="0" marR="0" lvl="0" indent="0" algn="l" rtl="0">
              <a:spcBef>
                <a:spcPts val="0"/>
              </a:spcBef>
              <a:spcAft>
                <a:spcPts val="0"/>
              </a:spcAft>
              <a:buNone/>
            </a:pPr>
            <a:endParaRPr sz="1800">
              <a:solidFill>
                <a:schemeClr val="accent1"/>
              </a:solidFill>
              <a:latin typeface="Cambria"/>
              <a:ea typeface="Cambria"/>
              <a:cs typeface="Cambria"/>
              <a:sym typeface="Cambria"/>
            </a:endParaRPr>
          </a:p>
          <a:p>
            <a:r>
              <a:rPr lang="en" sz="1800">
                <a:solidFill>
                  <a:schemeClr val="accent1"/>
                </a:solidFill>
                <a:latin typeface="Cambria"/>
                <a:ea typeface="Cambria"/>
                <a:cs typeface="Cambria"/>
                <a:sym typeface="Cambria"/>
              </a:rPr>
              <a:t>Which side of the river has higher </a:t>
            </a:r>
            <a:r>
              <a:rPr lang="en" sz="1800" b="1">
                <a:solidFill>
                  <a:schemeClr val="accent1"/>
                </a:solidFill>
                <a:latin typeface="Cambria"/>
                <a:ea typeface="Cambria"/>
                <a:cs typeface="Cambria"/>
                <a:sym typeface="Cambria"/>
              </a:rPr>
              <a:t>risk?</a:t>
            </a:r>
            <a:r>
              <a:rPr lang="en" sz="1800">
                <a:solidFill>
                  <a:schemeClr val="accent1"/>
                </a:solidFill>
                <a:latin typeface="Cambria"/>
                <a:ea typeface="Cambria"/>
                <a:cs typeface="Cambria"/>
                <a:sym typeface="Cambria"/>
              </a:rPr>
              <a:t> </a:t>
            </a:r>
            <a:endParaRPr sz="1100">
              <a:solidFill>
                <a:schemeClr val="accent1"/>
              </a:solidFill>
              <a:latin typeface="Cambria"/>
              <a:ea typeface="Cambria"/>
              <a:cs typeface="Cambria"/>
            </a:endParaRPr>
          </a:p>
          <a:p>
            <a:pPr marL="0" marR="0" lvl="0" indent="0" algn="l" rtl="0">
              <a:spcBef>
                <a:spcPts val="0"/>
              </a:spcBef>
              <a:spcAft>
                <a:spcPts val="0"/>
              </a:spcAft>
              <a:buNone/>
            </a:pPr>
            <a:r>
              <a:rPr lang="en" sz="1800" i="1">
                <a:solidFill>
                  <a:schemeClr val="accent1"/>
                </a:solidFill>
                <a:latin typeface="Cambria"/>
                <a:ea typeface="Cambria"/>
                <a:cs typeface="Cambria"/>
                <a:sym typeface="Cambria"/>
              </a:rPr>
              <a:t>	Humans built a structure on the right side that is </a:t>
            </a:r>
            <a:r>
              <a:rPr lang="en" sz="1800" b="1" i="1">
                <a:solidFill>
                  <a:schemeClr val="accent1"/>
                </a:solidFill>
                <a:latin typeface="Cambria"/>
                <a:ea typeface="Cambria"/>
                <a:cs typeface="Cambria"/>
                <a:sym typeface="Cambria"/>
              </a:rPr>
              <a:t>vulnerable</a:t>
            </a:r>
            <a:r>
              <a:rPr lang="en" sz="1800" i="1">
                <a:solidFill>
                  <a:schemeClr val="accent1"/>
                </a:solidFill>
                <a:latin typeface="Cambria"/>
                <a:ea typeface="Cambria"/>
                <a:cs typeface="Cambria"/>
                <a:sym typeface="Cambria"/>
              </a:rPr>
              <a:t> to damage</a:t>
            </a:r>
            <a:endParaRPr sz="1800">
              <a:solidFill>
                <a:schemeClr val="accent1"/>
              </a:solidFill>
              <a:latin typeface="Cambria"/>
              <a:ea typeface="Cambria"/>
              <a:cs typeface="Cambria"/>
              <a:sym typeface="Cambri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62"/>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49</a:t>
            </a:fld>
            <a:endParaRPr/>
          </a:p>
        </p:txBody>
      </p:sp>
      <p:sp>
        <p:nvSpPr>
          <p:cNvPr id="460" name="Google Shape;460;p62"/>
          <p:cNvSpPr txBox="1"/>
          <p:nvPr/>
        </p:nvSpPr>
        <p:spPr>
          <a:xfrm>
            <a:off x="582824" y="2629925"/>
            <a:ext cx="7660500" cy="1731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rgbClr val="262626"/>
                </a:solidFill>
                <a:latin typeface="Cambria"/>
                <a:ea typeface="Cambria"/>
                <a:cs typeface="Cambria"/>
                <a:sym typeface="Cambria"/>
              </a:rPr>
              <a:t>Did humans increase and/or decrease </a:t>
            </a:r>
            <a:r>
              <a:rPr lang="en" sz="1800" b="1">
                <a:solidFill>
                  <a:srgbClr val="262626"/>
                </a:solidFill>
                <a:latin typeface="Cambria"/>
                <a:ea typeface="Cambria"/>
                <a:cs typeface="Cambria"/>
                <a:sym typeface="Cambria"/>
              </a:rPr>
              <a:t>hazard</a:t>
            </a:r>
            <a:r>
              <a:rPr lang="en" sz="1800">
                <a:solidFill>
                  <a:srgbClr val="262626"/>
                </a:solidFill>
                <a:latin typeface="Cambria"/>
                <a:ea typeface="Cambria"/>
                <a:cs typeface="Cambria"/>
                <a:sym typeface="Cambria"/>
              </a:rPr>
              <a:t> in this situation? If so, how? </a:t>
            </a:r>
            <a:endParaRPr sz="1800">
              <a:solidFill>
                <a:srgbClr val="262626"/>
              </a:solidFill>
              <a:latin typeface="Cambria"/>
              <a:ea typeface="Cambria"/>
              <a:cs typeface="Cambria"/>
              <a:sym typeface="Cambria"/>
            </a:endParaRPr>
          </a:p>
          <a:p>
            <a:pPr marL="0" marR="0" lvl="0" indent="0" algn="l" rtl="0">
              <a:spcBef>
                <a:spcPts val="0"/>
              </a:spcBef>
              <a:spcAft>
                <a:spcPts val="0"/>
              </a:spcAft>
              <a:buNone/>
            </a:pPr>
            <a:endParaRPr sz="1800">
              <a:solidFill>
                <a:srgbClr val="262626"/>
              </a:solidFill>
              <a:latin typeface="Cambria"/>
              <a:ea typeface="Cambria"/>
              <a:cs typeface="Cambria"/>
              <a:sym typeface="Cambria"/>
            </a:endParaRPr>
          </a:p>
          <a:p>
            <a:pPr marL="0" marR="0" lvl="0" indent="0" algn="l" rtl="0">
              <a:spcBef>
                <a:spcPts val="0"/>
              </a:spcBef>
              <a:spcAft>
                <a:spcPts val="0"/>
              </a:spcAft>
              <a:buNone/>
            </a:pPr>
            <a:r>
              <a:rPr lang="en" sz="1800">
                <a:solidFill>
                  <a:srgbClr val="262626"/>
                </a:solidFill>
                <a:latin typeface="Cambria"/>
                <a:ea typeface="Cambria"/>
                <a:cs typeface="Cambria"/>
                <a:sym typeface="Cambria"/>
              </a:rPr>
              <a:t>Which side has increased</a:t>
            </a:r>
            <a:r>
              <a:rPr lang="en" sz="1800" b="1">
                <a:solidFill>
                  <a:srgbClr val="262626"/>
                </a:solidFill>
                <a:latin typeface="Cambria"/>
                <a:ea typeface="Cambria"/>
                <a:cs typeface="Cambria"/>
                <a:sym typeface="Cambria"/>
              </a:rPr>
              <a:t> risk</a:t>
            </a:r>
            <a:r>
              <a:rPr lang="en" sz="1800">
                <a:solidFill>
                  <a:srgbClr val="262626"/>
                </a:solidFill>
                <a:latin typeface="Cambria"/>
                <a:ea typeface="Cambria"/>
                <a:cs typeface="Cambria"/>
                <a:sym typeface="Cambria"/>
              </a:rPr>
              <a:t>?</a:t>
            </a:r>
            <a:endParaRPr sz="1800">
              <a:solidFill>
                <a:srgbClr val="262626"/>
              </a:solidFill>
              <a:latin typeface="Cambria"/>
              <a:ea typeface="Cambria"/>
              <a:cs typeface="Cambria"/>
              <a:sym typeface="Cambria"/>
            </a:endParaRPr>
          </a:p>
        </p:txBody>
      </p:sp>
      <p:pic>
        <p:nvPicPr>
          <p:cNvPr id="461" name="Google Shape;461;p62"/>
          <p:cNvPicPr preferRelativeResize="0"/>
          <p:nvPr/>
        </p:nvPicPr>
        <p:blipFill rotWithShape="1">
          <a:blip r:embed="rId3">
            <a:alphaModFix/>
          </a:blip>
          <a:srcRect t="32303" b="32990"/>
          <a:stretch/>
        </p:blipFill>
        <p:spPr>
          <a:xfrm>
            <a:off x="819550" y="70550"/>
            <a:ext cx="6539749" cy="2405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p:nvPr/>
        </p:nvSpPr>
        <p:spPr>
          <a:xfrm>
            <a:off x="0" y="0"/>
            <a:ext cx="91440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b="1">
                <a:solidFill>
                  <a:schemeClr val="dk1"/>
                </a:solidFill>
              </a:rPr>
              <a:t>Natural Hazard:</a:t>
            </a:r>
            <a:r>
              <a:rPr lang="en" sz="2200">
                <a:solidFill>
                  <a:schemeClr val="dk1"/>
                </a:solidFill>
              </a:rPr>
              <a:t> Physical process which has the potential to cause loss or damage to something valued by an individual or a society. </a:t>
            </a:r>
            <a:endParaRPr sz="2200">
              <a:solidFill>
                <a:schemeClr val="dk1"/>
              </a:solidFill>
            </a:endParaRPr>
          </a:p>
        </p:txBody>
      </p:sp>
      <p:pic>
        <p:nvPicPr>
          <p:cNvPr id="102" name="Google Shape;102;p19"/>
          <p:cNvPicPr preferRelativeResize="0"/>
          <p:nvPr/>
        </p:nvPicPr>
        <p:blipFill>
          <a:blip r:embed="rId3">
            <a:alphaModFix/>
          </a:blip>
          <a:stretch>
            <a:fillRect/>
          </a:stretch>
        </p:blipFill>
        <p:spPr>
          <a:xfrm>
            <a:off x="1638625" y="923400"/>
            <a:ext cx="6621356" cy="3915301"/>
          </a:xfrm>
          <a:prstGeom prst="rect">
            <a:avLst/>
          </a:prstGeom>
          <a:noFill/>
          <a:ln>
            <a:noFill/>
          </a:ln>
        </p:spPr>
      </p:pic>
      <p:sp>
        <p:nvSpPr>
          <p:cNvPr id="103" name="Google Shape;103;p19"/>
          <p:cNvSpPr/>
          <p:nvPr/>
        </p:nvSpPr>
        <p:spPr>
          <a:xfrm>
            <a:off x="5" y="923401"/>
            <a:ext cx="2361300" cy="310500"/>
          </a:xfrm>
          <a:prstGeom prst="roundRect">
            <a:avLst>
              <a:gd name="adj" fmla="val 16667"/>
            </a:avLst>
          </a:prstGeom>
          <a:solidFill>
            <a:srgbClr val="212121"/>
          </a:solidFill>
          <a:ln w="12700" cap="flat" cmpd="sng">
            <a:solidFill>
              <a:srgbClr val="728B8A"/>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a:solidFill>
                  <a:srgbClr val="FFFFFF"/>
                </a:solidFill>
                <a:latin typeface="Arial"/>
                <a:ea typeface="Arial"/>
                <a:cs typeface="Arial"/>
                <a:sym typeface="Arial"/>
              </a:rPr>
              <a:t>Human impact</a:t>
            </a:r>
            <a:endParaRPr sz="1100"/>
          </a:p>
        </p:txBody>
      </p:sp>
      <p:cxnSp>
        <p:nvCxnSpPr>
          <p:cNvPr id="104" name="Google Shape;104;p19"/>
          <p:cNvCxnSpPr>
            <a:stCxn id="103" idx="2"/>
          </p:cNvCxnSpPr>
          <p:nvPr/>
        </p:nvCxnSpPr>
        <p:spPr>
          <a:xfrm>
            <a:off x="1180655" y="1233901"/>
            <a:ext cx="670200" cy="719400"/>
          </a:xfrm>
          <a:prstGeom prst="straightConnector1">
            <a:avLst/>
          </a:prstGeom>
          <a:noFill/>
          <a:ln w="9525" cap="flat" cmpd="sng">
            <a:solidFill>
              <a:srgbClr val="212121"/>
            </a:solidFill>
            <a:prstDash val="solid"/>
            <a:round/>
            <a:headEnd type="none" w="sm" len="sm"/>
            <a:tailEnd type="triangle" w="med" len="med"/>
          </a:ln>
        </p:spPr>
      </p:cxnSp>
      <p:sp>
        <p:nvSpPr>
          <p:cNvPr id="105" name="Google Shape;105;p19"/>
          <p:cNvSpPr txBox="1"/>
          <p:nvPr/>
        </p:nvSpPr>
        <p:spPr>
          <a:xfrm>
            <a:off x="5273625" y="2173725"/>
            <a:ext cx="2502900" cy="1246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300" b="1"/>
              <a:t>How might humans impact flood hazard?</a:t>
            </a:r>
            <a:endParaRPr sz="2300" b="1"/>
          </a:p>
        </p:txBody>
      </p:sp>
      <p:sp>
        <p:nvSpPr>
          <p:cNvPr id="3" name="TextBox 2">
            <a:extLst>
              <a:ext uri="{FF2B5EF4-FFF2-40B4-BE49-F238E27FC236}">
                <a16:creationId xmlns:a16="http://schemas.microsoft.com/office/drawing/2014/main" id="{BAAD0F30-D7CD-82AB-1131-23C098DC59ED}"/>
              </a:ext>
            </a:extLst>
          </p:cNvPr>
          <p:cNvSpPr txBox="1"/>
          <p:nvPr/>
        </p:nvSpPr>
        <p:spPr>
          <a:xfrm>
            <a:off x="1178" y="486482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4"/>
              </a:rPr>
              <a:t>Figure from Brand et al. (2017)</a:t>
            </a:r>
            <a:endParaRPr lang="en-US" sz="12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63"/>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50</a:t>
            </a:fld>
            <a:endParaRPr/>
          </a:p>
        </p:txBody>
      </p:sp>
      <p:pic>
        <p:nvPicPr>
          <p:cNvPr id="468" name="Google Shape;468;p63"/>
          <p:cNvPicPr preferRelativeResize="0"/>
          <p:nvPr/>
        </p:nvPicPr>
        <p:blipFill rotWithShape="1">
          <a:blip r:embed="rId3">
            <a:alphaModFix/>
          </a:blip>
          <a:srcRect t="29252" b="33728"/>
          <a:stretch/>
        </p:blipFill>
        <p:spPr>
          <a:xfrm>
            <a:off x="741974" y="0"/>
            <a:ext cx="6472375" cy="2539999"/>
          </a:xfrm>
          <a:prstGeom prst="rect">
            <a:avLst/>
          </a:prstGeom>
          <a:noFill/>
          <a:ln>
            <a:noFill/>
          </a:ln>
        </p:spPr>
      </p:pic>
      <p:sp>
        <p:nvSpPr>
          <p:cNvPr id="469" name="Google Shape;469;p63"/>
          <p:cNvSpPr txBox="1"/>
          <p:nvPr/>
        </p:nvSpPr>
        <p:spPr>
          <a:xfrm>
            <a:off x="582824" y="2629925"/>
            <a:ext cx="8103900" cy="1731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rgbClr val="262626"/>
                </a:solidFill>
                <a:latin typeface="Cambria"/>
                <a:ea typeface="Cambria"/>
                <a:cs typeface="Cambria"/>
                <a:sym typeface="Cambria"/>
              </a:rPr>
              <a:t>Did humans increase and/or decrease </a:t>
            </a:r>
            <a:r>
              <a:rPr lang="en" sz="1800" b="1">
                <a:solidFill>
                  <a:srgbClr val="262626"/>
                </a:solidFill>
                <a:latin typeface="Cambria"/>
                <a:ea typeface="Cambria"/>
                <a:cs typeface="Cambria"/>
                <a:sym typeface="Cambria"/>
              </a:rPr>
              <a:t>hazard</a:t>
            </a:r>
            <a:r>
              <a:rPr lang="en" sz="1800">
                <a:solidFill>
                  <a:srgbClr val="262626"/>
                </a:solidFill>
                <a:latin typeface="Cambria"/>
                <a:ea typeface="Cambria"/>
                <a:cs typeface="Cambria"/>
                <a:sym typeface="Cambria"/>
              </a:rPr>
              <a:t> in this situation? If so, how?</a:t>
            </a:r>
            <a:endParaRPr sz="1800">
              <a:solidFill>
                <a:srgbClr val="262626"/>
              </a:solidFill>
              <a:latin typeface="Cambria"/>
              <a:ea typeface="Cambria"/>
              <a:cs typeface="Cambria"/>
              <a:sym typeface="Cambria"/>
            </a:endParaRPr>
          </a:p>
          <a:p>
            <a:pPr marL="457200" marR="0" lvl="0" indent="-342900" algn="l" rtl="0">
              <a:spcBef>
                <a:spcPts val="0"/>
              </a:spcBef>
              <a:spcAft>
                <a:spcPts val="0"/>
              </a:spcAft>
              <a:buClr>
                <a:srgbClr val="262626"/>
              </a:buClr>
              <a:buSzPts val="1800"/>
              <a:buFont typeface="Cambria"/>
              <a:buChar char="-"/>
            </a:pPr>
            <a:r>
              <a:rPr lang="en" sz="1800">
                <a:solidFill>
                  <a:srgbClr val="262626"/>
                </a:solidFill>
                <a:latin typeface="Cambria"/>
                <a:ea typeface="Cambria"/>
                <a:cs typeface="Cambria"/>
                <a:sym typeface="Cambria"/>
              </a:rPr>
              <a:t>Increased on the left and decreased on the right</a:t>
            </a:r>
            <a:endParaRPr sz="1800">
              <a:solidFill>
                <a:srgbClr val="262626"/>
              </a:solidFill>
              <a:latin typeface="Cambria"/>
              <a:ea typeface="Cambria"/>
              <a:cs typeface="Cambria"/>
              <a:sym typeface="Cambria"/>
            </a:endParaRPr>
          </a:p>
          <a:p>
            <a:pPr marL="0" marR="0" lvl="0" indent="0" algn="l" rtl="0">
              <a:spcBef>
                <a:spcPts val="0"/>
              </a:spcBef>
              <a:spcAft>
                <a:spcPts val="0"/>
              </a:spcAft>
              <a:buNone/>
            </a:pPr>
            <a:endParaRPr sz="1800">
              <a:solidFill>
                <a:srgbClr val="262626"/>
              </a:solidFill>
              <a:latin typeface="Cambria"/>
              <a:ea typeface="Cambria"/>
              <a:cs typeface="Cambria"/>
              <a:sym typeface="Cambria"/>
            </a:endParaRPr>
          </a:p>
          <a:p>
            <a:pPr marL="0" marR="0" lvl="0" indent="0" algn="l" rtl="0">
              <a:spcBef>
                <a:spcPts val="0"/>
              </a:spcBef>
              <a:spcAft>
                <a:spcPts val="0"/>
              </a:spcAft>
              <a:buNone/>
            </a:pPr>
            <a:r>
              <a:rPr lang="en" sz="1800">
                <a:solidFill>
                  <a:srgbClr val="262626"/>
                </a:solidFill>
                <a:latin typeface="Cambria"/>
                <a:ea typeface="Cambria"/>
                <a:cs typeface="Cambria"/>
                <a:sym typeface="Cambria"/>
              </a:rPr>
              <a:t>Which side has increased</a:t>
            </a:r>
            <a:r>
              <a:rPr lang="en" sz="1800" b="1">
                <a:solidFill>
                  <a:srgbClr val="262626"/>
                </a:solidFill>
                <a:latin typeface="Cambria"/>
                <a:ea typeface="Cambria"/>
                <a:cs typeface="Cambria"/>
                <a:sym typeface="Cambria"/>
              </a:rPr>
              <a:t> risk</a:t>
            </a:r>
            <a:r>
              <a:rPr lang="en" sz="1800">
                <a:solidFill>
                  <a:srgbClr val="262626"/>
                </a:solidFill>
                <a:latin typeface="Cambria"/>
                <a:ea typeface="Cambria"/>
                <a:cs typeface="Cambria"/>
                <a:sym typeface="Cambria"/>
              </a:rPr>
              <a:t>?</a:t>
            </a:r>
            <a:endParaRPr sz="1800">
              <a:solidFill>
                <a:srgbClr val="262626"/>
              </a:solidFill>
              <a:latin typeface="Cambria"/>
              <a:ea typeface="Cambria"/>
              <a:cs typeface="Cambria"/>
              <a:sym typeface="Cambria"/>
            </a:endParaRPr>
          </a:p>
          <a:p>
            <a:pPr marL="457200" marR="0" lvl="0" indent="-342900" algn="l" rtl="0">
              <a:spcBef>
                <a:spcPts val="0"/>
              </a:spcBef>
              <a:spcAft>
                <a:spcPts val="0"/>
              </a:spcAft>
              <a:buClr>
                <a:srgbClr val="262626"/>
              </a:buClr>
              <a:buSzPts val="1800"/>
              <a:buFont typeface="Cambria"/>
              <a:buChar char="-"/>
            </a:pPr>
            <a:r>
              <a:rPr lang="en" sz="1800">
                <a:solidFill>
                  <a:srgbClr val="262626"/>
                </a:solidFill>
                <a:latin typeface="Cambria"/>
                <a:ea typeface="Cambria"/>
                <a:cs typeface="Cambria"/>
                <a:sym typeface="Cambria"/>
              </a:rPr>
              <a:t>Left side</a:t>
            </a:r>
            <a:endParaRPr sz="1800">
              <a:solidFill>
                <a:srgbClr val="262626"/>
              </a:solidFill>
              <a:latin typeface="Cambria"/>
              <a:ea typeface="Cambria"/>
              <a:cs typeface="Cambria"/>
              <a:sym typeface="Cambria"/>
            </a:endParaRPr>
          </a:p>
        </p:txBody>
      </p:sp>
      <p:sp>
        <p:nvSpPr>
          <p:cNvPr id="470" name="Google Shape;470;p63"/>
          <p:cNvSpPr txBox="1"/>
          <p:nvPr/>
        </p:nvSpPr>
        <p:spPr>
          <a:xfrm>
            <a:off x="0" y="4743300"/>
            <a:ext cx="62997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a:latin typeface="Cambria"/>
                <a:ea typeface="Cambria"/>
                <a:cs typeface="Cambria"/>
                <a:sym typeface="Cambria"/>
              </a:rPr>
              <a:t>Could the left side also be more vulnerable?</a:t>
            </a:r>
            <a:endParaRPr sz="1700">
              <a:latin typeface="Cambria"/>
              <a:ea typeface="Cambria"/>
              <a:cs typeface="Cambria"/>
              <a:sym typeface="Cambri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4"/>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51</a:t>
            </a:fld>
            <a:endParaRPr/>
          </a:p>
        </p:txBody>
      </p:sp>
      <p:pic>
        <p:nvPicPr>
          <p:cNvPr id="477" name="Google Shape;477;p64" descr="Diagram&#10;&#10;Description automatically generated"/>
          <p:cNvPicPr preferRelativeResize="0"/>
          <p:nvPr/>
        </p:nvPicPr>
        <p:blipFill rotWithShape="1">
          <a:blip r:embed="rId3">
            <a:alphaModFix/>
          </a:blip>
          <a:srcRect t="70427"/>
          <a:stretch/>
        </p:blipFill>
        <p:spPr>
          <a:xfrm>
            <a:off x="706563" y="227900"/>
            <a:ext cx="7730877" cy="2423524"/>
          </a:xfrm>
          <a:prstGeom prst="rect">
            <a:avLst/>
          </a:prstGeom>
          <a:noFill/>
          <a:ln>
            <a:noFill/>
          </a:ln>
        </p:spPr>
      </p:pic>
      <p:sp>
        <p:nvSpPr>
          <p:cNvPr id="478" name="Google Shape;478;p64"/>
          <p:cNvSpPr txBox="1"/>
          <p:nvPr/>
        </p:nvSpPr>
        <p:spPr>
          <a:xfrm>
            <a:off x="297900" y="2872825"/>
            <a:ext cx="8388900" cy="2090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b="1">
                <a:solidFill>
                  <a:schemeClr val="dk1"/>
                </a:solidFill>
                <a:latin typeface="Cambria"/>
                <a:ea typeface="Cambria"/>
                <a:cs typeface="Cambria"/>
                <a:sym typeface="Cambria"/>
              </a:rPr>
              <a:t>If this river were to flood, how would water height compare between the right and left sides of the river? </a:t>
            </a:r>
            <a:endParaRPr sz="1100">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	</a:t>
            </a:r>
            <a:r>
              <a:rPr lang="en" sz="1800">
                <a:solidFill>
                  <a:schemeClr val="dk1"/>
                </a:solidFill>
                <a:latin typeface="Cambria"/>
                <a:ea typeface="Cambria"/>
                <a:cs typeface="Cambria"/>
                <a:sym typeface="Cambria"/>
              </a:rPr>
              <a:t>What features of the natural or built landscape explain your answer? </a:t>
            </a:r>
            <a:endParaRPr sz="1800">
              <a:solidFill>
                <a:schemeClr val="dk1"/>
              </a:solidFill>
              <a:latin typeface="Cambria"/>
              <a:ea typeface="Cambria"/>
              <a:cs typeface="Cambria"/>
              <a:sym typeface="Cambria"/>
            </a:endParaRPr>
          </a:p>
          <a:p>
            <a:pPr marL="0" marR="0" lvl="0" indent="0" algn="l" rtl="0">
              <a:spcBef>
                <a:spcPts val="0"/>
              </a:spcBef>
              <a:spcAft>
                <a:spcPts val="0"/>
              </a:spcAft>
              <a:buNone/>
            </a:pPr>
            <a:endParaRPr sz="1800">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Which side has higher hazard?</a:t>
            </a:r>
            <a:endParaRPr sz="1800" b="1">
              <a:solidFill>
                <a:schemeClr val="dk1"/>
              </a:solidFill>
              <a:latin typeface="Cambria"/>
              <a:ea typeface="Cambria"/>
              <a:cs typeface="Cambria"/>
              <a:sym typeface="Cambria"/>
            </a:endParaRPr>
          </a:p>
          <a:p>
            <a:pPr marL="0" marR="0" lvl="0" indent="0" algn="l" rtl="0">
              <a:spcBef>
                <a:spcPts val="0"/>
              </a:spcBef>
              <a:spcAft>
                <a:spcPts val="0"/>
              </a:spcAft>
              <a:buNone/>
            </a:pPr>
            <a:endParaRPr sz="1800" b="1">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Which side has higher risk?</a:t>
            </a:r>
            <a:endParaRPr sz="1800" b="1">
              <a:solidFill>
                <a:schemeClr val="dk1"/>
              </a:solidFill>
              <a:latin typeface="Cambria"/>
              <a:ea typeface="Cambria"/>
              <a:cs typeface="Cambria"/>
              <a:sym typeface="Cambri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65"/>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dirty="0"/>
              <a:t>52</a:t>
            </a:fld>
            <a:endParaRPr/>
          </a:p>
        </p:txBody>
      </p:sp>
      <p:sp>
        <p:nvSpPr>
          <p:cNvPr id="485" name="Google Shape;485;p65"/>
          <p:cNvSpPr txBox="1"/>
          <p:nvPr/>
        </p:nvSpPr>
        <p:spPr>
          <a:xfrm>
            <a:off x="120150" y="2723100"/>
            <a:ext cx="8875500" cy="2255400"/>
          </a:xfrm>
          <a:prstGeom prst="rect">
            <a:avLst/>
          </a:prstGeom>
          <a:noFill/>
          <a:ln>
            <a:noFill/>
          </a:ln>
        </p:spPr>
        <p:txBody>
          <a:bodyPr spcFirstLastPara="1" wrap="square" lIns="68575" tIns="34275" rIns="68575" bIns="34275" anchor="t" anchorCtr="0">
            <a:noAutofit/>
          </a:bodyPr>
          <a:lstStyle/>
          <a:p>
            <a:r>
              <a:rPr lang="en" sz="1800" b="1">
                <a:solidFill>
                  <a:schemeClr val="tx1"/>
                </a:solidFill>
                <a:latin typeface="Cambria"/>
                <a:ea typeface="Cambria"/>
                <a:cs typeface="Cambria"/>
                <a:sym typeface="Cambria"/>
              </a:rPr>
              <a:t>I</a:t>
            </a:r>
            <a:r>
              <a:rPr lang="en" sz="1800" b="1">
                <a:solidFill>
                  <a:schemeClr val="dk1"/>
                </a:solidFill>
                <a:latin typeface="Cambria"/>
                <a:ea typeface="Cambria"/>
                <a:cs typeface="Cambria"/>
                <a:sym typeface="Cambria"/>
              </a:rPr>
              <a:t>f this river were to flood, how would water height compare between the right and left sides of the river?  </a:t>
            </a:r>
            <a:r>
              <a:rPr lang="en" sz="1800">
                <a:solidFill>
                  <a:schemeClr val="dk1"/>
                </a:solidFill>
                <a:latin typeface="Cambria"/>
                <a:ea typeface="Cambria"/>
                <a:cs typeface="Cambria"/>
                <a:sym typeface="Cambria"/>
              </a:rPr>
              <a:t>- higher on the left</a:t>
            </a:r>
            <a:endParaRPr sz="1100">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	</a:t>
            </a:r>
            <a:r>
              <a:rPr lang="en" sz="1800">
                <a:solidFill>
                  <a:schemeClr val="dk1"/>
                </a:solidFill>
                <a:latin typeface="Cambria"/>
                <a:ea typeface="Cambria"/>
                <a:cs typeface="Cambria"/>
                <a:sym typeface="Cambria"/>
              </a:rPr>
              <a:t>What features of the natural or built landscape explain	your answer? Parking lot on one side (impervious), vegetation (pervious and slows flow) on other</a:t>
            </a:r>
            <a:endParaRPr sz="1800">
              <a:solidFill>
                <a:schemeClr val="dk1"/>
              </a:solidFill>
              <a:latin typeface="Cambria"/>
              <a:ea typeface="Cambria"/>
              <a:cs typeface="Cambria"/>
              <a:sym typeface="Cambria"/>
            </a:endParaRPr>
          </a:p>
          <a:p>
            <a:pPr marL="0" marR="0" lvl="0" indent="0" algn="l" rtl="0">
              <a:spcBef>
                <a:spcPts val="0"/>
              </a:spcBef>
              <a:spcAft>
                <a:spcPts val="0"/>
              </a:spcAft>
              <a:buNone/>
            </a:pPr>
            <a:endParaRPr sz="1800">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Which side has higher hazard? - </a:t>
            </a:r>
            <a:r>
              <a:rPr lang="en" sz="1800">
                <a:solidFill>
                  <a:schemeClr val="dk1"/>
                </a:solidFill>
                <a:latin typeface="Cambria"/>
                <a:ea typeface="Cambria"/>
                <a:cs typeface="Cambria"/>
                <a:sym typeface="Cambria"/>
              </a:rPr>
              <a:t>Left</a:t>
            </a:r>
            <a:endParaRPr sz="1800">
              <a:solidFill>
                <a:schemeClr val="dk1"/>
              </a:solidFill>
              <a:latin typeface="Cambria"/>
              <a:ea typeface="Cambria"/>
              <a:cs typeface="Cambria"/>
              <a:sym typeface="Cambria"/>
            </a:endParaRPr>
          </a:p>
          <a:p>
            <a:pPr marL="0" marR="0" lvl="0" indent="0" algn="l" rtl="0">
              <a:spcBef>
                <a:spcPts val="0"/>
              </a:spcBef>
              <a:spcAft>
                <a:spcPts val="0"/>
              </a:spcAft>
              <a:buNone/>
            </a:pPr>
            <a:endParaRPr sz="1800" b="1">
              <a:solidFill>
                <a:schemeClr val="dk1"/>
              </a:solidFill>
              <a:latin typeface="Cambria"/>
              <a:ea typeface="Cambria"/>
              <a:cs typeface="Cambria"/>
              <a:sym typeface="Cambria"/>
            </a:endParaRPr>
          </a:p>
          <a:p>
            <a:pPr marL="0" marR="0" lvl="0" indent="0" algn="l" rtl="0">
              <a:spcBef>
                <a:spcPts val="0"/>
              </a:spcBef>
              <a:spcAft>
                <a:spcPts val="0"/>
              </a:spcAft>
              <a:buNone/>
            </a:pPr>
            <a:r>
              <a:rPr lang="en" sz="1800" b="1">
                <a:solidFill>
                  <a:schemeClr val="dk1"/>
                </a:solidFill>
                <a:latin typeface="Cambria"/>
                <a:ea typeface="Cambria"/>
                <a:cs typeface="Cambria"/>
                <a:sym typeface="Cambria"/>
              </a:rPr>
              <a:t>Which side has higher risk? - </a:t>
            </a:r>
            <a:r>
              <a:rPr lang="en" sz="1800">
                <a:solidFill>
                  <a:schemeClr val="dk1"/>
                </a:solidFill>
                <a:latin typeface="Cambria"/>
                <a:ea typeface="Cambria"/>
                <a:cs typeface="Cambria"/>
                <a:sym typeface="Cambria"/>
              </a:rPr>
              <a:t>Left</a:t>
            </a:r>
            <a:endParaRPr sz="1800">
              <a:solidFill>
                <a:schemeClr val="dk1"/>
              </a:solidFill>
              <a:latin typeface="Cambria"/>
              <a:ea typeface="Cambria"/>
              <a:cs typeface="Cambria"/>
              <a:sym typeface="Cambria"/>
            </a:endParaRPr>
          </a:p>
        </p:txBody>
      </p:sp>
      <p:pic>
        <p:nvPicPr>
          <p:cNvPr id="486" name="Google Shape;486;p65"/>
          <p:cNvPicPr preferRelativeResize="0"/>
          <p:nvPr/>
        </p:nvPicPr>
        <p:blipFill rotWithShape="1">
          <a:blip r:embed="rId3">
            <a:alphaModFix/>
          </a:blip>
          <a:srcRect t="66873"/>
          <a:stretch/>
        </p:blipFill>
        <p:spPr>
          <a:xfrm>
            <a:off x="631950" y="-122775"/>
            <a:ext cx="7785449" cy="27340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Times New Roman"/>
              <a:buNone/>
            </a:pPr>
            <a:r>
              <a:rPr lang="en" sz="2500" b="1"/>
              <a:t>Key Point</a:t>
            </a:r>
            <a:endParaRPr sz="2500"/>
          </a:p>
        </p:txBody>
      </p:sp>
      <p:sp>
        <p:nvSpPr>
          <p:cNvPr id="111" name="Google Shape;111;p20"/>
          <p:cNvSpPr txBox="1"/>
          <p:nvPr/>
        </p:nvSpPr>
        <p:spPr>
          <a:xfrm>
            <a:off x="457200" y="1427421"/>
            <a:ext cx="8410500" cy="2308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2400">
                <a:solidFill>
                  <a:schemeClr val="dk2"/>
                </a:solidFill>
              </a:rPr>
              <a:t>Floods often happen naturally, but flood hazard represents a complex interplay between natural processes and human landscapes and decisions.  </a:t>
            </a:r>
            <a:endParaRPr>
              <a:solidFill>
                <a:schemeClr val="dk2"/>
              </a:solidFill>
            </a:endParaRPr>
          </a:p>
          <a:p>
            <a:pPr marL="0" marR="0" lvl="0" indent="0" algn="l" rtl="0">
              <a:spcBef>
                <a:spcPts val="0"/>
              </a:spcBef>
              <a:spcAft>
                <a:spcPts val="0"/>
              </a:spcAft>
              <a:buNone/>
            </a:pPr>
            <a:endParaRPr sz="2400">
              <a:solidFill>
                <a:schemeClr val="dk2"/>
              </a:solidFill>
            </a:endParaRPr>
          </a:p>
          <a:p>
            <a:pPr marL="0" marR="0" lvl="0" indent="0" algn="l" rtl="0">
              <a:spcBef>
                <a:spcPts val="0"/>
              </a:spcBef>
              <a:spcAft>
                <a:spcPts val="0"/>
              </a:spcAft>
              <a:buNone/>
            </a:pPr>
            <a:r>
              <a:rPr lang="en" sz="2400">
                <a:solidFill>
                  <a:schemeClr val="dk2"/>
                </a:solidFill>
              </a:rPr>
              <a:t>To understand floods, we need to think about both human and nonhuman factors. </a:t>
            </a:r>
            <a:endParaRPr>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Cascading hazards</a:t>
            </a:r>
            <a:endParaRPr/>
          </a:p>
        </p:txBody>
      </p:sp>
      <p:sp>
        <p:nvSpPr>
          <p:cNvPr id="118" name="Google Shape;118;p21"/>
          <p:cNvSpPr txBox="1"/>
          <p:nvPr/>
        </p:nvSpPr>
        <p:spPr>
          <a:xfrm>
            <a:off x="376500" y="953400"/>
            <a:ext cx="8520600" cy="106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a:solidFill>
                  <a:schemeClr val="dk2"/>
                </a:solidFill>
              </a:rPr>
              <a:t>“Cascading disasters are extreme events, in which cascading effects increase in progression over time and generate unexpected secondary events of strong impact.” -Pescaroli &amp; Alexander (2015)</a:t>
            </a:r>
            <a:endParaRPr sz="1900">
              <a:solidFill>
                <a:schemeClr val="dk2"/>
              </a:solidFill>
            </a:endParaRPr>
          </a:p>
        </p:txBody>
      </p:sp>
      <p:pic>
        <p:nvPicPr>
          <p:cNvPr id="3" name="Google Shape;124;p22" descr="A diagram of different types of land&#10;&#10;Description automatically generated">
            <a:extLst>
              <a:ext uri="{FF2B5EF4-FFF2-40B4-BE49-F238E27FC236}">
                <a16:creationId xmlns:a16="http://schemas.microsoft.com/office/drawing/2014/main" id="{142D9D8E-61DF-119C-77CD-73065B5F212B}"/>
              </a:ext>
            </a:extLst>
          </p:cNvPr>
          <p:cNvPicPr preferRelativeResize="0"/>
          <p:nvPr/>
        </p:nvPicPr>
        <p:blipFill>
          <a:blip r:embed="rId3">
            <a:alphaModFix/>
          </a:blip>
          <a:stretch>
            <a:fillRect/>
          </a:stretch>
        </p:blipFill>
        <p:spPr>
          <a:xfrm>
            <a:off x="4782269" y="1984789"/>
            <a:ext cx="4361731" cy="3159522"/>
          </a:xfrm>
          <a:prstGeom prst="rect">
            <a:avLst/>
          </a:prstGeom>
          <a:noFill/>
          <a:ln>
            <a:noFill/>
          </a:ln>
        </p:spPr>
      </p:pic>
    </p:spTree>
    <p:extLst>
      <p:ext uri="{BB962C8B-B14F-4D97-AF65-F5344CB8AC3E}">
        <p14:creationId xmlns:p14="http://schemas.microsoft.com/office/powerpoint/2010/main" val="1906217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Cascading hazards</a:t>
            </a:r>
            <a:endParaRPr/>
          </a:p>
        </p:txBody>
      </p:sp>
      <p:sp>
        <p:nvSpPr>
          <p:cNvPr id="117" name="Google Shape;117;p21"/>
          <p:cNvSpPr txBox="1"/>
          <p:nvPr/>
        </p:nvSpPr>
        <p:spPr>
          <a:xfrm>
            <a:off x="419000" y="2098875"/>
            <a:ext cx="4218941" cy="969466"/>
          </a:xfrm>
          <a:prstGeom prst="rect">
            <a:avLst/>
          </a:prstGeom>
          <a:noFill/>
          <a:ln>
            <a:noFill/>
          </a:ln>
        </p:spPr>
        <p:txBody>
          <a:bodyPr spcFirstLastPara="1" wrap="square" lIns="91425" tIns="91425" rIns="91425" bIns="91425" anchor="t" anchorCtr="0">
            <a:spAutoFit/>
          </a:bodyPr>
          <a:lstStyle/>
          <a:p>
            <a:r>
              <a:rPr lang="en" sz="1700" b="1">
                <a:latin typeface="Cambria"/>
                <a:ea typeface="Cambria"/>
                <a:cs typeface="Cambria"/>
                <a:sym typeface="Cambria"/>
              </a:rPr>
              <a:t>Other Examples</a:t>
            </a:r>
            <a:endParaRPr sz="1700" b="1">
              <a:latin typeface="Cambria"/>
              <a:ea typeface="Cambria"/>
              <a:cs typeface="Cambria"/>
              <a:sym typeface="Cambria"/>
            </a:endParaRPr>
          </a:p>
          <a:p>
            <a:pPr marL="0" lvl="0" indent="0" algn="l" rtl="0">
              <a:spcBef>
                <a:spcPts val="0"/>
              </a:spcBef>
              <a:spcAft>
                <a:spcPts val="0"/>
              </a:spcAft>
              <a:buNone/>
            </a:pPr>
            <a:r>
              <a:rPr lang="en" sz="1700">
                <a:latin typeface="Cambria"/>
                <a:ea typeface="Cambria"/>
                <a:cs typeface="Cambria"/>
                <a:sym typeface="Cambria"/>
              </a:rPr>
              <a:t>Hurricane → Dam Failure/Flood→ Disease/Famine</a:t>
            </a:r>
            <a:endParaRPr sz="1700" b="1">
              <a:latin typeface="Cambria"/>
              <a:ea typeface="Cambria"/>
              <a:cs typeface="Cambria"/>
              <a:sym typeface="Cambria"/>
            </a:endParaRPr>
          </a:p>
        </p:txBody>
      </p:sp>
      <p:sp>
        <p:nvSpPr>
          <p:cNvPr id="118" name="Google Shape;118;p21"/>
          <p:cNvSpPr txBox="1"/>
          <p:nvPr/>
        </p:nvSpPr>
        <p:spPr>
          <a:xfrm>
            <a:off x="376500" y="953400"/>
            <a:ext cx="8520600" cy="106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a:solidFill>
                  <a:schemeClr val="dk2"/>
                </a:solidFill>
              </a:rPr>
              <a:t>“Cascading disasters are extreme events, in which cascading effects increase in progression over time and generate unexpected secondary events of strong impact.” -Pescaroli &amp; Alexander (2015)</a:t>
            </a:r>
            <a:endParaRPr sz="1900">
              <a:solidFill>
                <a:schemeClr val="dk2"/>
              </a:solidFill>
            </a:endParaRPr>
          </a:p>
        </p:txBody>
      </p:sp>
      <p:pic>
        <p:nvPicPr>
          <p:cNvPr id="3" name="Google Shape;124;p22" descr="A diagram of different types of land&#10;&#10;Description automatically generated">
            <a:extLst>
              <a:ext uri="{FF2B5EF4-FFF2-40B4-BE49-F238E27FC236}">
                <a16:creationId xmlns:a16="http://schemas.microsoft.com/office/drawing/2014/main" id="{142D9D8E-61DF-119C-77CD-73065B5F212B}"/>
              </a:ext>
            </a:extLst>
          </p:cNvPr>
          <p:cNvPicPr preferRelativeResize="0"/>
          <p:nvPr/>
        </p:nvPicPr>
        <p:blipFill>
          <a:blip r:embed="rId3">
            <a:alphaModFix/>
          </a:blip>
          <a:stretch>
            <a:fillRect/>
          </a:stretch>
        </p:blipFill>
        <p:spPr>
          <a:xfrm>
            <a:off x="4782269" y="1984789"/>
            <a:ext cx="4361731" cy="31595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i="1"/>
              <a:t>Links w/ additional reading</a:t>
            </a:r>
            <a:endParaRPr i="1"/>
          </a:p>
        </p:txBody>
      </p:sp>
      <p:sp>
        <p:nvSpPr>
          <p:cNvPr id="130" name="Google Shape;130;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lnSpc>
                <a:spcPct val="100000"/>
              </a:lnSpc>
              <a:spcBef>
                <a:spcPts val="0"/>
              </a:spcBef>
              <a:spcAft>
                <a:spcPts val="0"/>
              </a:spcAft>
              <a:buClr>
                <a:schemeClr val="dk1"/>
              </a:buClr>
              <a:buSzPts val="1800"/>
              <a:buChar char="●"/>
            </a:pPr>
            <a:r>
              <a:rPr lang="en" b="1">
                <a:solidFill>
                  <a:schemeClr val="dk1"/>
                </a:solidFill>
              </a:rPr>
              <a:t>Ice Jam Flooding: </a:t>
            </a:r>
            <a:r>
              <a:rPr lang="en">
                <a:solidFill>
                  <a:schemeClr val="dk1"/>
                </a:solidFill>
              </a:rPr>
              <a:t>Galena, Alaska, 2013-</a:t>
            </a:r>
            <a:r>
              <a:rPr lang="en" u="sng">
                <a:solidFill>
                  <a:srgbClr val="DB4437"/>
                </a:solidFill>
                <a:hlinkClick r:id="rId3">
                  <a:extLst>
                    <a:ext uri="{A12FA001-AC4F-418D-AE19-62706E023703}">
                      <ahyp:hlinkClr xmlns:ahyp="http://schemas.microsoft.com/office/drawing/2018/hyperlinkcolor" val="tx"/>
                    </a:ext>
                  </a:extLst>
                </a:hlinkClick>
              </a:rPr>
              <a:t>link 1</a:t>
            </a:r>
            <a:r>
              <a:rPr lang="en">
                <a:solidFill>
                  <a:schemeClr val="dk1"/>
                </a:solidFill>
              </a:rPr>
              <a:t> &amp; </a:t>
            </a:r>
            <a:r>
              <a:rPr lang="en" u="sng">
                <a:solidFill>
                  <a:srgbClr val="DB4437"/>
                </a:solidFill>
                <a:hlinkClick r:id="rId4">
                  <a:extLst>
                    <a:ext uri="{A12FA001-AC4F-418D-AE19-62706E023703}">
                      <ahyp:hlinkClr xmlns:ahyp="http://schemas.microsoft.com/office/drawing/2018/hyperlinkcolor" val="tx"/>
                    </a:ext>
                  </a:extLst>
                </a:hlinkClick>
              </a:rPr>
              <a:t>link 2</a:t>
            </a:r>
            <a:endParaRPr>
              <a:solidFill>
                <a:schemeClr val="dk1"/>
              </a:solidFill>
            </a:endParaRPr>
          </a:p>
          <a:p>
            <a:pPr marL="457200" lvl="0" indent="-342900" algn="l" rtl="0">
              <a:lnSpc>
                <a:spcPct val="100000"/>
              </a:lnSpc>
              <a:spcBef>
                <a:spcPts val="0"/>
              </a:spcBef>
              <a:spcAft>
                <a:spcPts val="0"/>
              </a:spcAft>
              <a:buClr>
                <a:schemeClr val="dk1"/>
              </a:buClr>
              <a:buSzPts val="1800"/>
              <a:buChar char="●"/>
            </a:pPr>
            <a:r>
              <a:rPr lang="en" b="1">
                <a:solidFill>
                  <a:schemeClr val="dk1"/>
                </a:solidFill>
              </a:rPr>
              <a:t>Coastal Hurricane Flooding: </a:t>
            </a:r>
            <a:r>
              <a:rPr lang="en">
                <a:solidFill>
                  <a:schemeClr val="dk1"/>
                </a:solidFill>
              </a:rPr>
              <a:t>Hurricane Katrina, 2005 - </a:t>
            </a:r>
            <a:r>
              <a:rPr lang="en" u="sng">
                <a:solidFill>
                  <a:srgbClr val="DB4437"/>
                </a:solidFill>
                <a:hlinkClick r:id="rId5">
                  <a:extLst>
                    <a:ext uri="{A12FA001-AC4F-418D-AE19-62706E023703}">
                      <ahyp:hlinkClr xmlns:ahyp="http://schemas.microsoft.com/office/drawing/2018/hyperlinkcolor" val="tx"/>
                    </a:ext>
                  </a:extLst>
                </a:hlinkClick>
              </a:rPr>
              <a:t>link</a:t>
            </a:r>
            <a:endParaRPr>
              <a:solidFill>
                <a:schemeClr val="dk1"/>
              </a:solidFill>
            </a:endParaRPr>
          </a:p>
          <a:p>
            <a:pPr marL="457200" lvl="0" indent="-342900" algn="l" rtl="0">
              <a:lnSpc>
                <a:spcPct val="100000"/>
              </a:lnSpc>
              <a:spcBef>
                <a:spcPts val="0"/>
              </a:spcBef>
              <a:spcAft>
                <a:spcPts val="0"/>
              </a:spcAft>
              <a:buClr>
                <a:schemeClr val="dk1"/>
              </a:buClr>
              <a:buSzPts val="1800"/>
              <a:buChar char="●"/>
            </a:pPr>
            <a:r>
              <a:rPr lang="en" b="1">
                <a:solidFill>
                  <a:schemeClr val="dk1"/>
                </a:solidFill>
              </a:rPr>
              <a:t>Landslide-driven: </a:t>
            </a:r>
            <a:r>
              <a:rPr lang="en">
                <a:solidFill>
                  <a:schemeClr val="dk1"/>
                </a:solidFill>
              </a:rPr>
              <a:t>Uttarakhand flood, 2021 - </a:t>
            </a:r>
            <a:r>
              <a:rPr lang="en" u="sng">
                <a:solidFill>
                  <a:srgbClr val="DB4437"/>
                </a:solidFill>
                <a:hlinkClick r:id="rId6">
                  <a:extLst>
                    <a:ext uri="{A12FA001-AC4F-418D-AE19-62706E023703}">
                      <ahyp:hlinkClr xmlns:ahyp="http://schemas.microsoft.com/office/drawing/2018/hyperlinkcolor" val="tx"/>
                    </a:ext>
                  </a:extLst>
                </a:hlinkClick>
              </a:rPr>
              <a:t>link</a:t>
            </a:r>
            <a:endParaRPr>
              <a:solidFill>
                <a:schemeClr val="dk1"/>
              </a:solidFill>
            </a:endParaRPr>
          </a:p>
          <a:p>
            <a:pPr marL="457200" lvl="0" indent="-342900" algn="l" rtl="0">
              <a:lnSpc>
                <a:spcPct val="100000"/>
              </a:lnSpc>
              <a:spcBef>
                <a:spcPts val="0"/>
              </a:spcBef>
              <a:spcAft>
                <a:spcPts val="0"/>
              </a:spcAft>
              <a:buClr>
                <a:schemeClr val="dk1"/>
              </a:buClr>
              <a:buSzPts val="1800"/>
              <a:buChar char="●"/>
            </a:pPr>
            <a:r>
              <a:rPr lang="en" b="1">
                <a:solidFill>
                  <a:schemeClr val="dk1"/>
                </a:solidFill>
              </a:rPr>
              <a:t>General riverine: </a:t>
            </a:r>
            <a:r>
              <a:rPr lang="en">
                <a:solidFill>
                  <a:schemeClr val="dk1"/>
                </a:solidFill>
              </a:rPr>
              <a:t>Great Mississippi Flood of 2011 - </a:t>
            </a:r>
            <a:r>
              <a:rPr lang="en" u="sng">
                <a:solidFill>
                  <a:srgbClr val="DB4437"/>
                </a:solidFill>
                <a:hlinkClick r:id="rId7">
                  <a:extLst>
                    <a:ext uri="{A12FA001-AC4F-418D-AE19-62706E023703}">
                      <ahyp:hlinkClr xmlns:ahyp="http://schemas.microsoft.com/office/drawing/2018/hyperlinkcolor" val="tx"/>
                    </a:ext>
                  </a:extLst>
                </a:hlinkClick>
              </a:rPr>
              <a:t>link</a:t>
            </a:r>
            <a:endParaRPr>
              <a:solidFill>
                <a:schemeClr val="dk1"/>
              </a:solidFill>
            </a:endParaRPr>
          </a:p>
          <a:p>
            <a:pPr marL="457200" lvl="0" indent="-342900" algn="l" rtl="0">
              <a:lnSpc>
                <a:spcPct val="100000"/>
              </a:lnSpc>
              <a:spcBef>
                <a:spcPts val="0"/>
              </a:spcBef>
              <a:spcAft>
                <a:spcPts val="0"/>
              </a:spcAft>
              <a:buClr>
                <a:schemeClr val="dk1"/>
              </a:buClr>
              <a:buSzPts val="1800"/>
              <a:buChar char="●"/>
            </a:pPr>
            <a:r>
              <a:rPr lang="en" b="1">
                <a:solidFill>
                  <a:schemeClr val="dk1"/>
                </a:solidFill>
              </a:rPr>
              <a:t>Dam failure/Typhoon: </a:t>
            </a:r>
            <a:r>
              <a:rPr lang="en">
                <a:solidFill>
                  <a:schemeClr val="dk1"/>
                </a:solidFill>
              </a:rPr>
              <a:t>Banqiao Dam Failure, 1975 - </a:t>
            </a:r>
            <a:r>
              <a:rPr lang="en" u="sng">
                <a:solidFill>
                  <a:srgbClr val="DB4437"/>
                </a:solidFill>
                <a:hlinkClick r:id="rId8">
                  <a:extLst>
                    <a:ext uri="{A12FA001-AC4F-418D-AE19-62706E023703}">
                      <ahyp:hlinkClr xmlns:ahyp="http://schemas.microsoft.com/office/drawing/2018/hyperlinkcolor" val="tx"/>
                    </a:ext>
                  </a:extLst>
                </a:hlinkClick>
              </a:rPr>
              <a:t>link</a:t>
            </a:r>
            <a:endParaRPr>
              <a:solidFill>
                <a:schemeClr val="dk1"/>
              </a:solidFill>
            </a:endParaRPr>
          </a:p>
          <a:p>
            <a:pPr marL="0" lvl="0" indent="0" algn="l" rtl="0">
              <a:spcBef>
                <a:spcPts val="0"/>
              </a:spcBef>
              <a:spcAft>
                <a:spcPts val="1200"/>
              </a:spcAft>
              <a:buNone/>
            </a:pP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52</Slides>
  <Notes>50</Notes>
  <HiddenSlides>0</HiddenSlide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Simple Light</vt:lpstr>
      <vt:lpstr>ENEC Lecture 17: Floods</vt:lpstr>
      <vt:lpstr>Day 1 Learning Goals</vt:lpstr>
      <vt:lpstr>PowerPoint Presentation</vt:lpstr>
      <vt:lpstr>PowerPoint Presentation</vt:lpstr>
      <vt:lpstr>PowerPoint Presentation</vt:lpstr>
      <vt:lpstr>Key Point</vt:lpstr>
      <vt:lpstr>Cascading hazards</vt:lpstr>
      <vt:lpstr>Cascading hazards</vt:lpstr>
      <vt:lpstr>Links w/ additional reading</vt:lpstr>
      <vt:lpstr>PowerPoint Presentation</vt:lpstr>
      <vt:lpstr>PowerPoint Presentation</vt:lpstr>
      <vt:lpstr>PowerPoint Presentation</vt:lpstr>
      <vt:lpstr>PowerPoint Presentation</vt:lpstr>
      <vt:lpstr>Flood frequency analysis </vt:lpstr>
      <vt:lpstr>Return period / recurrence interval</vt:lpstr>
      <vt:lpstr>Return period / recurrence interval</vt:lpstr>
      <vt:lpstr>Yearly exceedance probability</vt:lpstr>
      <vt:lpstr>Yearly exceedance probability</vt:lpstr>
      <vt:lpstr>Yearly exceedance probability</vt:lpstr>
      <vt:lpstr>Exceedance Probability</vt:lpstr>
      <vt:lpstr>Exceedance Probability</vt:lpstr>
      <vt:lpstr>Exceedance Probability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This is where you come in…</vt:lpstr>
      <vt:lpstr>PowerPoint Presentation</vt:lpstr>
      <vt:lpstr>Deliverables</vt:lpstr>
      <vt:lpstr>Flood map data</vt:lpstr>
      <vt:lpstr>Flood map data</vt:lpstr>
      <vt:lpstr>Demographic data</vt:lpstr>
      <vt:lpstr>Environmental data </vt:lpstr>
      <vt:lpstr>PowerPoint Presentation</vt:lpstr>
      <vt:lpstr>Bonus unused slides w/ a few more examples of hazard vs risk</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ENEC Lecture 17: Floods</dc:title>
  <cp:revision>31</cp:revision>
  <dcterms:modified xsi:type="dcterms:W3CDTF">2024-09-11T19:21:35Z</dcterms:modified>
</cp:coreProperties>
</file>